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6.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 id="2147483660" r:id="rId5"/>
  </p:sldMasterIdLst>
  <p:notesMasterIdLst>
    <p:notesMasterId r:id="rId18"/>
  </p:notesMasterIdLst>
  <p:sldIdLst>
    <p:sldId id="440" r:id="rId6"/>
    <p:sldId id="521" r:id="rId7"/>
    <p:sldId id="574" r:id="rId8"/>
    <p:sldId id="575" r:id="rId9"/>
    <p:sldId id="577" r:id="rId10"/>
    <p:sldId id="576" r:id="rId11"/>
    <p:sldId id="591" r:id="rId12"/>
    <p:sldId id="271" r:id="rId13"/>
    <p:sldId id="592" r:id="rId14"/>
    <p:sldId id="377" r:id="rId15"/>
    <p:sldId id="532" r:id="rId16"/>
    <p:sldId id="388" r:id="rId17"/>
  </p:sldIdLst>
  <p:sldSz cx="12192000" cy="6858000"/>
  <p:notesSz cx="6858000" cy="9144000"/>
  <p:embeddedFontLst>
    <p:embeddedFont>
      <p:font typeface="Calibri" panose="020F0502020204030204" pitchFamily="34" charset="0"/>
      <p:regular r:id="rId19"/>
      <p:bold r:id="rId20"/>
      <p:italic r:id="rId21"/>
      <p:boldItalic r:id="rId22"/>
    </p:embeddedFont>
    <p:embeddedFont>
      <p:font typeface="Calibri Light" panose="020F0302020204030204" pitchFamily="34" charset="0"/>
      <p:regular r:id="rId23"/>
      <p:italic r:id="rId24"/>
    </p:embeddedFont>
    <p:embeddedFont>
      <p:font typeface="Lato" panose="020F0502020204030203" pitchFamily="34" charset="0"/>
      <p:regular r:id="rId25"/>
      <p:bold r:id="rId26"/>
      <p:italic r:id="rId27"/>
      <p:boldItalic r:id="rId28"/>
    </p:embeddedFont>
    <p:embeddedFont>
      <p:font typeface="Lato Black" panose="020F0502020204030203" pitchFamily="34" charset="0"/>
      <p:bold r:id="rId29"/>
      <p:italic r:id="rId30"/>
      <p:boldItalic r:id="rId31"/>
    </p:embeddedFont>
    <p:embeddedFont>
      <p:font typeface="Lato Light" panose="020F0502020204030203" pitchFamily="34" charset="0"/>
      <p:regular r:id="rId32"/>
      <p:italic r:id="rId33"/>
    </p:embeddedFont>
    <p:embeddedFont>
      <p:font typeface="Libre Franklin" pitchFamily="2" charset="0"/>
      <p:regular r:id="rId34"/>
      <p:bold r:id="rId35"/>
      <p:italic r:id="rId36"/>
      <p:boldItalic r:id="rId37"/>
    </p:embeddedFont>
    <p:embeddedFont>
      <p:font typeface="Libre Franklin Light" pitchFamily="2" charset="0"/>
      <p:regular r:id="rId38"/>
      <p:italic r:id="rId39"/>
    </p:embeddedFont>
    <p:embeddedFont>
      <p:font typeface="Segoe UI" panose="020B0502040204020203" pitchFamily="34" charset="0"/>
      <p:regular r:id="rId40"/>
      <p:bold r:id="rId41"/>
      <p:italic r:id="rId42"/>
      <p:boldItalic r:id="rId43"/>
    </p:embeddedFont>
    <p:embeddedFont>
      <p:font typeface="Work Sans" pitchFamily="2"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aman, Jamie" initials="BJ" lastIdx="10" clrIdx="0">
    <p:extLst>
      <p:ext uri="{19B8F6BF-5375-455C-9EA6-DF929625EA0E}">
        <p15:presenceInfo xmlns:p15="http://schemas.microsoft.com/office/powerpoint/2012/main" userId="Braman, Jamie" providerId="None"/>
      </p:ext>
    </p:extLst>
  </p:cmAuthor>
  <p:cmAuthor id="2" name="Soper, Glynis [ISLH]" initials="SG[" lastIdx="7" clrIdx="1">
    <p:extLst>
      <p:ext uri="{19B8F6BF-5375-455C-9EA6-DF929625EA0E}">
        <p15:presenceInfo xmlns:p15="http://schemas.microsoft.com/office/powerpoint/2012/main" userId="S::Glynis.Soper@islandhealth.ca::a44a9b94-1635-47e9-8387-a5da73fc2f2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C6D"/>
    <a:srgbClr val="FFC000"/>
    <a:srgbClr val="B9D9A3"/>
    <a:srgbClr val="9AC87A"/>
    <a:srgbClr val="70AD47"/>
    <a:srgbClr val="A8BF9A"/>
    <a:srgbClr val="F6BA92"/>
    <a:srgbClr val="ED7D31"/>
    <a:srgbClr val="9DD8FD"/>
    <a:srgbClr val="0366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40" autoAdjust="0"/>
    <p:restoredTop sz="82085" autoAdjust="0"/>
  </p:normalViewPr>
  <p:slideViewPr>
    <p:cSldViewPr snapToGrid="0">
      <p:cViewPr varScale="1">
        <p:scale>
          <a:sx n="93" d="100"/>
          <a:sy n="93" d="100"/>
        </p:scale>
        <p:origin x="1027" y="6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0"/>
    </p:cViewPr>
  </p:sorterViewPr>
  <p:notesViewPr>
    <p:cSldViewPr snapToGrid="0" showGuides="1">
      <p:cViewPr>
        <p:scale>
          <a:sx n="100" d="100"/>
          <a:sy n="100" d="100"/>
        </p:scale>
        <p:origin x="2323" y="-181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notesMaster" Target="notesMasters/notesMaster1.xml"/><Relationship Id="rId26" Type="http://schemas.openxmlformats.org/officeDocument/2006/relationships/font" Target="fonts/font8.fntdata"/><Relationship Id="rId39" Type="http://schemas.openxmlformats.org/officeDocument/2006/relationships/font" Target="fonts/font21.fntdata"/><Relationship Id="rId21" Type="http://schemas.openxmlformats.org/officeDocument/2006/relationships/font" Target="fonts/font3.fntdata"/><Relationship Id="rId34" Type="http://schemas.openxmlformats.org/officeDocument/2006/relationships/font" Target="fonts/font16.fntdata"/><Relationship Id="rId42" Type="http://schemas.openxmlformats.org/officeDocument/2006/relationships/font" Target="fonts/font24.fntdata"/><Relationship Id="rId47" Type="http://schemas.openxmlformats.org/officeDocument/2006/relationships/font" Target="fonts/font29.fntdata"/><Relationship Id="rId50"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font" Target="fonts/font11.fntdata"/><Relationship Id="rId11" Type="http://schemas.openxmlformats.org/officeDocument/2006/relationships/slide" Target="slides/slide6.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font" Target="fonts/font19.fntdata"/><Relationship Id="rId40" Type="http://schemas.openxmlformats.org/officeDocument/2006/relationships/font" Target="fonts/font22.fntdata"/><Relationship Id="rId45" Type="http://schemas.openxmlformats.org/officeDocument/2006/relationships/font" Target="fonts/font27.fntdata"/><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font" Target="fonts/font18.fntdata"/><Relationship Id="rId49"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font" Target="fonts/font1.fntdata"/><Relationship Id="rId31" Type="http://schemas.openxmlformats.org/officeDocument/2006/relationships/font" Target="fonts/font13.fntdata"/><Relationship Id="rId44" Type="http://schemas.openxmlformats.org/officeDocument/2006/relationships/font" Target="fonts/font26.fntdata"/><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 Id="rId43" Type="http://schemas.openxmlformats.org/officeDocument/2006/relationships/font" Target="fonts/font25.fntdata"/><Relationship Id="rId48" Type="http://schemas.openxmlformats.org/officeDocument/2006/relationships/commentAuthors" Target="commentAuthors.xml"/><Relationship Id="rId8" Type="http://schemas.openxmlformats.org/officeDocument/2006/relationships/slide" Target="slides/slide3.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font" Target="fonts/font20.fntdata"/><Relationship Id="rId46" Type="http://schemas.openxmlformats.org/officeDocument/2006/relationships/font" Target="fonts/font28.fntdata"/><Relationship Id="rId20" Type="http://schemas.openxmlformats.org/officeDocument/2006/relationships/font" Target="fonts/font2.fntdata"/><Relationship Id="rId41" Type="http://schemas.openxmlformats.org/officeDocument/2006/relationships/font" Target="fonts/font23.fntdata"/><Relationship Id="rId1" Type="http://schemas.openxmlformats.org/officeDocument/2006/relationships/customXml" Target="../customXml/item1.xml"/><Relationship Id="rId6"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bg1">
                <a:lumMod val="95000"/>
              </a:schemeClr>
            </a:solidFill>
            <a:ln>
              <a:noFill/>
            </a:ln>
            <a:effectLst>
              <a:innerShdw blurRad="63500" dist="38100" dir="13500000">
                <a:prstClr val="black">
                  <a:alpha val="50000"/>
                </a:prstClr>
              </a:innerShdw>
            </a:effectLst>
          </c:spPr>
          <c:explosion val="1"/>
          <c:dPt>
            <c:idx val="0"/>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1-6587-445D-9798-388AB95768D9}"/>
              </c:ext>
            </c:extLst>
          </c:dPt>
          <c:dPt>
            <c:idx val="1"/>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3-6587-445D-9798-388AB95768D9}"/>
              </c:ext>
            </c:extLst>
          </c:dPt>
          <c:dPt>
            <c:idx val="2"/>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5-6587-445D-9798-388AB95768D9}"/>
              </c:ext>
            </c:extLst>
          </c:dPt>
          <c:dPt>
            <c:idx val="3"/>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7-6587-445D-9798-388AB95768D9}"/>
              </c:ext>
            </c:extLst>
          </c:dPt>
          <c:dPt>
            <c:idx val="4"/>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9-6587-445D-9798-388AB95768D9}"/>
              </c:ext>
            </c:extLst>
          </c:dPt>
          <c:dPt>
            <c:idx val="5"/>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B-6587-445D-9798-388AB95768D9}"/>
              </c:ext>
            </c:extLst>
          </c:dPt>
          <c:cat>
            <c:numRef>
              <c:f>Sheet1!$A$2:$A$7</c:f>
              <c:numCache>
                <c:formatCode>General</c:formatCode>
                <c:ptCount val="6"/>
                <c:pt idx="0">
                  <c:v>1</c:v>
                </c:pt>
                <c:pt idx="1">
                  <c:v>2</c:v>
                </c:pt>
                <c:pt idx="2">
                  <c:v>3</c:v>
                </c:pt>
                <c:pt idx="3">
                  <c:v>4</c:v>
                </c:pt>
              </c:numCache>
            </c:numRef>
          </c:cat>
          <c:val>
            <c:numRef>
              <c:f>Sheet1!$B$2:$B$7</c:f>
              <c:numCache>
                <c:formatCode>General</c:formatCode>
                <c:ptCount val="6"/>
                <c:pt idx="0">
                  <c:v>6</c:v>
                </c:pt>
                <c:pt idx="1">
                  <c:v>6</c:v>
                </c:pt>
                <c:pt idx="2">
                  <c:v>6</c:v>
                </c:pt>
                <c:pt idx="3">
                  <c:v>6</c:v>
                </c:pt>
              </c:numCache>
            </c:numRef>
          </c:val>
          <c:extLst>
            <c:ext xmlns:c16="http://schemas.microsoft.com/office/drawing/2014/chart" uri="{C3380CC4-5D6E-409C-BE32-E72D297353CC}">
              <c16:uniqueId val="{0000000C-6587-445D-9798-388AB95768D9}"/>
            </c:ext>
          </c:extLst>
        </c:ser>
        <c:dLbls>
          <c:showLegendKey val="0"/>
          <c:showVal val="0"/>
          <c:showCatName val="0"/>
          <c:showSerName val="0"/>
          <c:showPercent val="0"/>
          <c:showBubbleSize val="0"/>
          <c:showLeaderLines val="1"/>
        </c:dLbls>
        <c:firstSliceAng val="0"/>
        <c:holeSize val="6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a:innerShdw blurRad="63500" dist="50800" dir="13500000">
        <a:prstClr val="black">
          <a:alpha val="50000"/>
        </a:prstClr>
      </a:innerShdw>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FADBC6"/>
            </a:solidFill>
            <a:ln>
              <a:noFill/>
            </a:ln>
            <a:effectLst>
              <a:innerShdw blurRad="63500" dist="38100" dir="13500000">
                <a:prstClr val="black">
                  <a:alpha val="50000"/>
                </a:prstClr>
              </a:innerShdw>
            </a:effectLst>
          </c:spPr>
          <c:explosion val="1"/>
          <c:dPt>
            <c:idx val="0"/>
            <c:bubble3D val="0"/>
            <c:spPr>
              <a:solidFill>
                <a:schemeClr val="accent4"/>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1-68F2-44EE-9E39-32BDE4F795E1}"/>
              </c:ext>
            </c:extLst>
          </c:dPt>
          <c:dPt>
            <c:idx val="1"/>
            <c:bubble3D val="0"/>
            <c:spPr>
              <a:solidFill>
                <a:srgbClr val="FFC000"/>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3-68F2-44EE-9E39-32BDE4F795E1}"/>
              </c:ext>
            </c:extLst>
          </c:dPt>
          <c:dPt>
            <c:idx val="2"/>
            <c:bubble3D val="0"/>
            <c:spPr>
              <a:solidFill>
                <a:srgbClr val="FFC000"/>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5-68F2-44EE-9E39-32BDE4F795E1}"/>
              </c:ext>
            </c:extLst>
          </c:dPt>
          <c:dPt>
            <c:idx val="3"/>
            <c:bubble3D val="0"/>
            <c:spPr>
              <a:solidFill>
                <a:srgbClr val="FFDC6D"/>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7-68F2-44EE-9E39-32BDE4F795E1}"/>
              </c:ext>
            </c:extLst>
          </c:dPt>
          <c:dPt>
            <c:idx val="4"/>
            <c:bubble3D val="0"/>
            <c:spPr>
              <a:solidFill>
                <a:srgbClr val="C8E3B7"/>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9-68F2-44EE-9E39-32BDE4F795E1}"/>
              </c:ext>
            </c:extLst>
          </c:dPt>
          <c:dPt>
            <c:idx val="5"/>
            <c:bubble3D val="0"/>
            <c:spPr>
              <a:solidFill>
                <a:srgbClr val="FADBC6"/>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B-68F2-44EE-9E39-32BDE4F795E1}"/>
              </c:ext>
            </c:extLst>
          </c:dPt>
          <c:cat>
            <c:numRef>
              <c:f>Sheet1!$A$2:$A$7</c:f>
              <c:numCache>
                <c:formatCode>General</c:formatCode>
                <c:ptCount val="6"/>
                <c:pt idx="0">
                  <c:v>1</c:v>
                </c:pt>
                <c:pt idx="1">
                  <c:v>2</c:v>
                </c:pt>
                <c:pt idx="2">
                  <c:v>3</c:v>
                </c:pt>
                <c:pt idx="3">
                  <c:v>4</c:v>
                </c:pt>
              </c:numCache>
            </c:numRef>
          </c:cat>
          <c:val>
            <c:numRef>
              <c:f>Sheet1!$B$2:$B$7</c:f>
              <c:numCache>
                <c:formatCode>General</c:formatCode>
                <c:ptCount val="6"/>
                <c:pt idx="0">
                  <c:v>6</c:v>
                </c:pt>
                <c:pt idx="1">
                  <c:v>6</c:v>
                </c:pt>
                <c:pt idx="2">
                  <c:v>6</c:v>
                </c:pt>
                <c:pt idx="3">
                  <c:v>6</c:v>
                </c:pt>
              </c:numCache>
            </c:numRef>
          </c:val>
          <c:extLst>
            <c:ext xmlns:c16="http://schemas.microsoft.com/office/drawing/2014/chart" uri="{C3380CC4-5D6E-409C-BE32-E72D297353CC}">
              <c16:uniqueId val="{0000000C-68F2-44EE-9E39-32BDE4F795E1}"/>
            </c:ext>
          </c:extLst>
        </c:ser>
        <c:dLbls>
          <c:showLegendKey val="0"/>
          <c:showVal val="0"/>
          <c:showCatName val="0"/>
          <c:showSerName val="0"/>
          <c:showPercent val="0"/>
          <c:showBubbleSize val="0"/>
          <c:showLeaderLines val="1"/>
        </c:dLbls>
        <c:firstSliceAng val="0"/>
        <c:holeSize val="6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a:innerShdw blurRad="63500" dist="50800" dir="13500000">
        <a:prstClr val="black">
          <a:alpha val="50000"/>
        </a:prstClr>
      </a:innerShdw>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bg1">
                <a:lumMod val="95000"/>
              </a:schemeClr>
            </a:solidFill>
            <a:ln>
              <a:noFill/>
            </a:ln>
            <a:effectLst>
              <a:innerShdw blurRad="63500" dist="38100" dir="13500000">
                <a:prstClr val="black">
                  <a:alpha val="50000"/>
                </a:prstClr>
              </a:innerShdw>
            </a:effectLst>
          </c:spPr>
          <c:explosion val="1"/>
          <c:dPt>
            <c:idx val="0"/>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1-CC6C-4DA7-BC0C-62FF33268E6D}"/>
              </c:ext>
            </c:extLst>
          </c:dPt>
          <c:dPt>
            <c:idx val="1"/>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3-CC6C-4DA7-BC0C-62FF33268E6D}"/>
              </c:ext>
            </c:extLst>
          </c:dPt>
          <c:dPt>
            <c:idx val="2"/>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5-CC6C-4DA7-BC0C-62FF33268E6D}"/>
              </c:ext>
            </c:extLst>
          </c:dPt>
          <c:dPt>
            <c:idx val="3"/>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7-CC6C-4DA7-BC0C-62FF33268E6D}"/>
              </c:ext>
            </c:extLst>
          </c:dPt>
          <c:dPt>
            <c:idx val="4"/>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9-CC6C-4DA7-BC0C-62FF33268E6D}"/>
              </c:ext>
            </c:extLst>
          </c:dPt>
          <c:dPt>
            <c:idx val="5"/>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B-CC6C-4DA7-BC0C-62FF33268E6D}"/>
              </c:ext>
            </c:extLst>
          </c:dPt>
          <c:cat>
            <c:numRef>
              <c:f>Sheet1!$A$2:$A$7</c:f>
              <c:numCache>
                <c:formatCode>General</c:formatCode>
                <c:ptCount val="6"/>
                <c:pt idx="0">
                  <c:v>1</c:v>
                </c:pt>
                <c:pt idx="1">
                  <c:v>2</c:v>
                </c:pt>
                <c:pt idx="2">
                  <c:v>3</c:v>
                </c:pt>
                <c:pt idx="3">
                  <c:v>4</c:v>
                </c:pt>
              </c:numCache>
            </c:numRef>
          </c:cat>
          <c:val>
            <c:numRef>
              <c:f>Sheet1!$B$2:$B$7</c:f>
              <c:numCache>
                <c:formatCode>General</c:formatCode>
                <c:ptCount val="6"/>
                <c:pt idx="0">
                  <c:v>6</c:v>
                </c:pt>
                <c:pt idx="1">
                  <c:v>6</c:v>
                </c:pt>
                <c:pt idx="2">
                  <c:v>6</c:v>
                </c:pt>
                <c:pt idx="3">
                  <c:v>6</c:v>
                </c:pt>
              </c:numCache>
            </c:numRef>
          </c:val>
          <c:extLst>
            <c:ext xmlns:c16="http://schemas.microsoft.com/office/drawing/2014/chart" uri="{C3380CC4-5D6E-409C-BE32-E72D297353CC}">
              <c16:uniqueId val="{0000000C-CC6C-4DA7-BC0C-62FF33268E6D}"/>
            </c:ext>
          </c:extLst>
        </c:ser>
        <c:dLbls>
          <c:showLegendKey val="0"/>
          <c:showVal val="0"/>
          <c:showCatName val="0"/>
          <c:showSerName val="0"/>
          <c:showPercent val="0"/>
          <c:showBubbleSize val="0"/>
          <c:showLeaderLines val="1"/>
        </c:dLbls>
        <c:firstSliceAng val="0"/>
        <c:holeSize val="6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a:innerShdw blurRad="63500" dist="50800" dir="13500000">
        <a:prstClr val="black">
          <a:alpha val="50000"/>
        </a:prstClr>
      </a:innerShdw>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FFDC6D"/>
            </a:solidFill>
            <a:ln>
              <a:noFill/>
            </a:ln>
            <a:effectLst>
              <a:innerShdw blurRad="63500" dist="38100" dir="13500000">
                <a:prstClr val="black">
                  <a:alpha val="50000"/>
                </a:prstClr>
              </a:innerShdw>
            </a:effectLst>
          </c:spPr>
          <c:explosion val="1"/>
          <c:dPt>
            <c:idx val="0"/>
            <c:bubble3D val="0"/>
            <c:spPr>
              <a:solidFill>
                <a:srgbClr val="FFDC6D"/>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1-04CE-4889-B26D-07D90BC8D06D}"/>
              </c:ext>
            </c:extLst>
          </c:dPt>
          <c:dPt>
            <c:idx val="1"/>
            <c:bubble3D val="0"/>
            <c:spPr>
              <a:solidFill>
                <a:srgbClr val="FFDC6D"/>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3-04CE-4889-B26D-07D90BC8D06D}"/>
              </c:ext>
            </c:extLst>
          </c:dPt>
          <c:dPt>
            <c:idx val="2"/>
            <c:bubble3D val="0"/>
            <c:spPr>
              <a:solidFill>
                <a:srgbClr val="FFDC6D"/>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5-04CE-4889-B26D-07D90BC8D06D}"/>
              </c:ext>
            </c:extLst>
          </c:dPt>
          <c:dPt>
            <c:idx val="3"/>
            <c:bubble3D val="0"/>
            <c:spPr>
              <a:solidFill>
                <a:srgbClr val="FFDC6D"/>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7-04CE-4889-B26D-07D90BC8D06D}"/>
              </c:ext>
            </c:extLst>
          </c:dPt>
          <c:dPt>
            <c:idx val="4"/>
            <c:bubble3D val="0"/>
            <c:spPr>
              <a:solidFill>
                <a:srgbClr val="FFDC6D"/>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9-04CE-4889-B26D-07D90BC8D06D}"/>
              </c:ext>
            </c:extLst>
          </c:dPt>
          <c:dPt>
            <c:idx val="5"/>
            <c:bubble3D val="0"/>
            <c:spPr>
              <a:solidFill>
                <a:srgbClr val="FFDC6D"/>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B-04CE-4889-B26D-07D90BC8D06D}"/>
              </c:ext>
            </c:extLst>
          </c:dPt>
          <c:cat>
            <c:numRef>
              <c:f>Sheet1!$A$2:$A$7</c:f>
              <c:numCache>
                <c:formatCode>General</c:formatCode>
                <c:ptCount val="6"/>
                <c:pt idx="0">
                  <c:v>1</c:v>
                </c:pt>
                <c:pt idx="1">
                  <c:v>2</c:v>
                </c:pt>
                <c:pt idx="2">
                  <c:v>3</c:v>
                </c:pt>
                <c:pt idx="3">
                  <c:v>4</c:v>
                </c:pt>
              </c:numCache>
            </c:numRef>
          </c:cat>
          <c:val>
            <c:numRef>
              <c:f>Sheet1!$B$2:$B$7</c:f>
              <c:numCache>
                <c:formatCode>General</c:formatCode>
                <c:ptCount val="6"/>
                <c:pt idx="0">
                  <c:v>6</c:v>
                </c:pt>
                <c:pt idx="1">
                  <c:v>6</c:v>
                </c:pt>
                <c:pt idx="2">
                  <c:v>6</c:v>
                </c:pt>
                <c:pt idx="3">
                  <c:v>6</c:v>
                </c:pt>
              </c:numCache>
            </c:numRef>
          </c:val>
          <c:extLst>
            <c:ext xmlns:c16="http://schemas.microsoft.com/office/drawing/2014/chart" uri="{C3380CC4-5D6E-409C-BE32-E72D297353CC}">
              <c16:uniqueId val="{0000000C-04CE-4889-B26D-07D90BC8D06D}"/>
            </c:ext>
          </c:extLst>
        </c:ser>
        <c:dLbls>
          <c:showLegendKey val="0"/>
          <c:showVal val="0"/>
          <c:showCatName val="0"/>
          <c:showSerName val="0"/>
          <c:showPercent val="0"/>
          <c:showBubbleSize val="0"/>
          <c:showLeaderLines val="1"/>
        </c:dLbls>
        <c:firstSliceAng val="0"/>
        <c:holeSize val="6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a:innerShdw blurRad="63500" dist="50800" dir="13500000">
        <a:prstClr val="black">
          <a:alpha val="50000"/>
        </a:prstClr>
      </a:innerShdw>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bg1">
                <a:lumMod val="95000"/>
              </a:schemeClr>
            </a:solidFill>
            <a:ln>
              <a:noFill/>
            </a:ln>
            <a:effectLst>
              <a:innerShdw blurRad="63500" dist="38100" dir="13500000">
                <a:prstClr val="black">
                  <a:alpha val="50000"/>
                </a:prstClr>
              </a:innerShdw>
            </a:effectLst>
          </c:spPr>
          <c:explosion val="1"/>
          <c:dPt>
            <c:idx val="0"/>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1-4F8C-4D70-A143-D1EA361C5A76}"/>
              </c:ext>
            </c:extLst>
          </c:dPt>
          <c:dPt>
            <c:idx val="1"/>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3-4F8C-4D70-A143-D1EA361C5A76}"/>
              </c:ext>
            </c:extLst>
          </c:dPt>
          <c:dPt>
            <c:idx val="2"/>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5-4F8C-4D70-A143-D1EA361C5A76}"/>
              </c:ext>
            </c:extLst>
          </c:dPt>
          <c:dPt>
            <c:idx val="3"/>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7-4F8C-4D70-A143-D1EA361C5A76}"/>
              </c:ext>
            </c:extLst>
          </c:dPt>
          <c:dPt>
            <c:idx val="4"/>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9-4F8C-4D70-A143-D1EA361C5A76}"/>
              </c:ext>
            </c:extLst>
          </c:dPt>
          <c:dPt>
            <c:idx val="5"/>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B-4F8C-4D70-A143-D1EA361C5A76}"/>
              </c:ext>
            </c:extLst>
          </c:dPt>
          <c:dPt>
            <c:idx val="6"/>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D-F4A7-4E4E-B112-6C5F9A7C9B1A}"/>
              </c:ext>
            </c:extLst>
          </c:dPt>
          <c:dPt>
            <c:idx val="7"/>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F-F4A7-4E4E-B112-6C5F9A7C9B1A}"/>
              </c:ext>
            </c:extLst>
          </c:dPt>
          <c:dPt>
            <c:idx val="8"/>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1-F4A7-4E4E-B112-6C5F9A7C9B1A}"/>
              </c:ext>
            </c:extLst>
          </c:dPt>
          <c:dPt>
            <c:idx val="9"/>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3-F4A7-4E4E-B112-6C5F9A7C9B1A}"/>
              </c:ext>
            </c:extLst>
          </c:dPt>
          <c:dPt>
            <c:idx val="10"/>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5-F4A7-4E4E-B112-6C5F9A7C9B1A}"/>
              </c:ext>
            </c:extLst>
          </c:dPt>
          <c:cat>
            <c:numRef>
              <c:f>Sheet1!$A$2:$A$12</c:f>
              <c:numCache>
                <c:formatCode>General</c:formatCode>
                <c:ptCount val="11"/>
                <c:pt idx="0">
                  <c:v>1</c:v>
                </c:pt>
                <c:pt idx="1">
                  <c:v>2</c:v>
                </c:pt>
                <c:pt idx="2">
                  <c:v>3</c:v>
                </c:pt>
                <c:pt idx="3">
                  <c:v>4</c:v>
                </c:pt>
                <c:pt idx="4">
                  <c:v>5</c:v>
                </c:pt>
                <c:pt idx="5">
                  <c:v>6</c:v>
                </c:pt>
                <c:pt idx="6">
                  <c:v>7</c:v>
                </c:pt>
                <c:pt idx="7">
                  <c:v>8</c:v>
                </c:pt>
                <c:pt idx="8">
                  <c:v>9</c:v>
                </c:pt>
                <c:pt idx="9">
                  <c:v>10</c:v>
                </c:pt>
                <c:pt idx="10">
                  <c:v>11</c:v>
                </c:pt>
              </c:numCache>
            </c:numRef>
          </c:cat>
          <c:val>
            <c:numRef>
              <c:f>Sheet1!$B$2:$B$12</c:f>
              <c:numCache>
                <c:formatCode>General</c:formatCode>
                <c:ptCount val="11"/>
                <c:pt idx="0">
                  <c:v>6</c:v>
                </c:pt>
                <c:pt idx="1">
                  <c:v>6</c:v>
                </c:pt>
                <c:pt idx="2">
                  <c:v>6</c:v>
                </c:pt>
                <c:pt idx="3">
                  <c:v>6</c:v>
                </c:pt>
                <c:pt idx="4">
                  <c:v>6</c:v>
                </c:pt>
                <c:pt idx="5">
                  <c:v>6</c:v>
                </c:pt>
                <c:pt idx="6">
                  <c:v>6</c:v>
                </c:pt>
                <c:pt idx="7">
                  <c:v>6</c:v>
                </c:pt>
                <c:pt idx="8">
                  <c:v>6</c:v>
                </c:pt>
                <c:pt idx="9">
                  <c:v>6</c:v>
                </c:pt>
                <c:pt idx="10">
                  <c:v>6</c:v>
                </c:pt>
              </c:numCache>
            </c:numRef>
          </c:val>
          <c:extLst>
            <c:ext xmlns:c16="http://schemas.microsoft.com/office/drawing/2014/chart" uri="{C3380CC4-5D6E-409C-BE32-E72D297353CC}">
              <c16:uniqueId val="{0000000C-4F8C-4D70-A143-D1EA361C5A76}"/>
            </c:ext>
          </c:extLst>
        </c:ser>
        <c:dLbls>
          <c:showLegendKey val="0"/>
          <c:showVal val="0"/>
          <c:showCatName val="0"/>
          <c:showSerName val="0"/>
          <c:showPercent val="0"/>
          <c:showBubbleSize val="0"/>
          <c:showLeaderLines val="1"/>
        </c:dLbls>
        <c:firstSliceAng val="0"/>
        <c:holeSize val="6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a:innerShdw blurRad="63500" dist="50800" dir="13500000">
        <a:prstClr val="black">
          <a:alpha val="50000"/>
        </a:prstClr>
      </a:innerShdw>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FADBC6"/>
            </a:solidFill>
            <a:ln>
              <a:noFill/>
            </a:ln>
            <a:effectLst>
              <a:innerShdw blurRad="63500" dist="38100" dir="13500000">
                <a:prstClr val="black">
                  <a:alpha val="50000"/>
                </a:prstClr>
              </a:innerShdw>
            </a:effectLst>
          </c:spPr>
          <c:explosion val="1"/>
          <c:dPt>
            <c:idx val="0"/>
            <c:bubble3D val="0"/>
            <c:spPr>
              <a:solidFill>
                <a:schemeClr val="accent6"/>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1-1E5C-4F94-B926-99177E1CF176}"/>
              </c:ext>
            </c:extLst>
          </c:dPt>
          <c:dPt>
            <c:idx val="1"/>
            <c:bubble3D val="0"/>
            <c:spPr>
              <a:solidFill>
                <a:schemeClr val="accent6"/>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3-1E5C-4F94-B926-99177E1CF176}"/>
              </c:ext>
            </c:extLst>
          </c:dPt>
          <c:dPt>
            <c:idx val="2"/>
            <c:bubble3D val="0"/>
            <c:spPr>
              <a:solidFill>
                <a:srgbClr val="70AD47"/>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5-1E5C-4F94-B926-99177E1CF176}"/>
              </c:ext>
            </c:extLst>
          </c:dPt>
          <c:dPt>
            <c:idx val="3"/>
            <c:bubble3D val="0"/>
            <c:spPr>
              <a:solidFill>
                <a:srgbClr val="70AD47"/>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7-1E5C-4F94-B926-99177E1CF176}"/>
              </c:ext>
            </c:extLst>
          </c:dPt>
          <c:dPt>
            <c:idx val="4"/>
            <c:bubble3D val="0"/>
            <c:spPr>
              <a:solidFill>
                <a:srgbClr val="70AD47"/>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9-1E5C-4F94-B926-99177E1CF176}"/>
              </c:ext>
            </c:extLst>
          </c:dPt>
          <c:dPt>
            <c:idx val="5"/>
            <c:bubble3D val="0"/>
            <c:spPr>
              <a:solidFill>
                <a:srgbClr val="70AD47"/>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B-1E5C-4F94-B926-99177E1CF176}"/>
              </c:ext>
            </c:extLst>
          </c:dPt>
          <c:dPt>
            <c:idx val="6"/>
            <c:bubble3D val="0"/>
            <c:spPr>
              <a:solidFill>
                <a:srgbClr val="70AD47"/>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C-13DD-46FD-9E29-7445AC0442F3}"/>
              </c:ext>
            </c:extLst>
          </c:dPt>
          <c:dPt>
            <c:idx val="7"/>
            <c:bubble3D val="0"/>
            <c:spPr>
              <a:solidFill>
                <a:srgbClr val="B9D9A3"/>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D-13DD-46FD-9E29-7445AC0442F3}"/>
              </c:ext>
            </c:extLst>
          </c:dPt>
          <c:dPt>
            <c:idx val="8"/>
            <c:bubble3D val="0"/>
            <c:spPr>
              <a:solidFill>
                <a:srgbClr val="B9D9A3"/>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E-13DD-46FD-9E29-7445AC0442F3}"/>
              </c:ext>
            </c:extLst>
          </c:dPt>
          <c:dPt>
            <c:idx val="9"/>
            <c:bubble3D val="0"/>
            <c:spPr>
              <a:solidFill>
                <a:srgbClr val="B9D9A3"/>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F-13DD-46FD-9E29-7445AC0442F3}"/>
              </c:ext>
            </c:extLst>
          </c:dPt>
          <c:dPt>
            <c:idx val="10"/>
            <c:bubble3D val="0"/>
            <c:spPr>
              <a:solidFill>
                <a:srgbClr val="EAF4E4"/>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0-13DD-46FD-9E29-7445AC0442F3}"/>
              </c:ext>
            </c:extLst>
          </c:dPt>
          <c:cat>
            <c:numRef>
              <c:f>Sheet1!$A$2:$A$12</c:f>
              <c:numCache>
                <c:formatCode>General</c:formatCode>
                <c:ptCount val="11"/>
                <c:pt idx="0">
                  <c:v>1</c:v>
                </c:pt>
                <c:pt idx="1">
                  <c:v>2</c:v>
                </c:pt>
                <c:pt idx="2">
                  <c:v>3</c:v>
                </c:pt>
                <c:pt idx="3">
                  <c:v>4</c:v>
                </c:pt>
                <c:pt idx="4">
                  <c:v>5</c:v>
                </c:pt>
                <c:pt idx="5">
                  <c:v>6</c:v>
                </c:pt>
                <c:pt idx="6">
                  <c:v>7</c:v>
                </c:pt>
                <c:pt idx="7">
                  <c:v>8</c:v>
                </c:pt>
                <c:pt idx="8">
                  <c:v>9</c:v>
                </c:pt>
                <c:pt idx="9">
                  <c:v>10</c:v>
                </c:pt>
                <c:pt idx="10">
                  <c:v>11</c:v>
                </c:pt>
              </c:numCache>
            </c:numRef>
          </c:cat>
          <c:val>
            <c:numRef>
              <c:f>Sheet1!$B$2:$B$12</c:f>
              <c:numCache>
                <c:formatCode>General</c:formatCode>
                <c:ptCount val="11"/>
                <c:pt idx="0">
                  <c:v>6</c:v>
                </c:pt>
                <c:pt idx="1">
                  <c:v>6</c:v>
                </c:pt>
                <c:pt idx="2">
                  <c:v>6</c:v>
                </c:pt>
                <c:pt idx="3">
                  <c:v>6</c:v>
                </c:pt>
                <c:pt idx="4">
                  <c:v>6</c:v>
                </c:pt>
                <c:pt idx="5">
                  <c:v>6</c:v>
                </c:pt>
                <c:pt idx="6">
                  <c:v>6</c:v>
                </c:pt>
                <c:pt idx="7">
                  <c:v>6</c:v>
                </c:pt>
                <c:pt idx="8">
                  <c:v>6</c:v>
                </c:pt>
                <c:pt idx="9">
                  <c:v>6</c:v>
                </c:pt>
                <c:pt idx="10">
                  <c:v>6</c:v>
                </c:pt>
              </c:numCache>
            </c:numRef>
          </c:val>
          <c:extLst>
            <c:ext xmlns:c16="http://schemas.microsoft.com/office/drawing/2014/chart" uri="{C3380CC4-5D6E-409C-BE32-E72D297353CC}">
              <c16:uniqueId val="{0000000C-1E5C-4F94-B926-99177E1CF176}"/>
            </c:ext>
          </c:extLst>
        </c:ser>
        <c:dLbls>
          <c:showLegendKey val="0"/>
          <c:showVal val="0"/>
          <c:showCatName val="0"/>
          <c:showSerName val="0"/>
          <c:showPercent val="0"/>
          <c:showBubbleSize val="0"/>
          <c:showLeaderLines val="1"/>
        </c:dLbls>
        <c:firstSliceAng val="0"/>
        <c:holeSize val="6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a:innerShdw blurRad="63500" dist="50800" dir="13500000">
        <a:prstClr val="black">
          <a:alpha val="50000"/>
        </a:prstClr>
      </a:innerShdw>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bg1">
                <a:lumMod val="95000"/>
              </a:schemeClr>
            </a:solidFill>
            <a:ln>
              <a:noFill/>
            </a:ln>
            <a:effectLst>
              <a:innerShdw blurRad="63500" dist="38100" dir="13500000">
                <a:prstClr val="black">
                  <a:alpha val="50000"/>
                </a:prstClr>
              </a:innerShdw>
            </a:effectLst>
          </c:spPr>
          <c:explosion val="1"/>
          <c:dPt>
            <c:idx val="0"/>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1-91FC-456F-965C-1BBBBDBC0117}"/>
              </c:ext>
            </c:extLst>
          </c:dPt>
          <c:dPt>
            <c:idx val="1"/>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3-91FC-456F-965C-1BBBBDBC0117}"/>
              </c:ext>
            </c:extLst>
          </c:dPt>
          <c:dPt>
            <c:idx val="2"/>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5-91FC-456F-965C-1BBBBDBC0117}"/>
              </c:ext>
            </c:extLst>
          </c:dPt>
          <c:dPt>
            <c:idx val="3"/>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7-91FC-456F-965C-1BBBBDBC0117}"/>
              </c:ext>
            </c:extLst>
          </c:dPt>
          <c:dPt>
            <c:idx val="4"/>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9-91FC-456F-965C-1BBBBDBC0117}"/>
              </c:ext>
            </c:extLst>
          </c:dPt>
          <c:dPt>
            <c:idx val="5"/>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B-91FC-456F-965C-1BBBBDBC0117}"/>
              </c:ext>
            </c:extLst>
          </c:dPt>
          <c:dPt>
            <c:idx val="6"/>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D-72C0-4F50-BD76-40F875F40ACF}"/>
              </c:ext>
            </c:extLst>
          </c:dPt>
          <c:dPt>
            <c:idx val="7"/>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F-72C0-4F50-BD76-40F875F40ACF}"/>
              </c:ext>
            </c:extLst>
          </c:dPt>
          <c:dPt>
            <c:idx val="8"/>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1-72C0-4F50-BD76-40F875F40ACF}"/>
              </c:ext>
            </c:extLst>
          </c:dPt>
          <c:cat>
            <c:numRef>
              <c:f>Sheet1!$A$2:$A$10</c:f>
              <c:numCache>
                <c:formatCode>General</c:formatCode>
                <c:ptCount val="9"/>
                <c:pt idx="0">
                  <c:v>1</c:v>
                </c:pt>
                <c:pt idx="1">
                  <c:v>2</c:v>
                </c:pt>
                <c:pt idx="2">
                  <c:v>3</c:v>
                </c:pt>
                <c:pt idx="3">
                  <c:v>4</c:v>
                </c:pt>
                <c:pt idx="4">
                  <c:v>5</c:v>
                </c:pt>
                <c:pt idx="5">
                  <c:v>6</c:v>
                </c:pt>
                <c:pt idx="6">
                  <c:v>7</c:v>
                </c:pt>
                <c:pt idx="7">
                  <c:v>8</c:v>
                </c:pt>
                <c:pt idx="8">
                  <c:v>9</c:v>
                </c:pt>
              </c:numCache>
            </c:numRef>
          </c:cat>
          <c:val>
            <c:numRef>
              <c:f>Sheet1!$B$2:$B$10</c:f>
              <c:numCache>
                <c:formatCode>General</c:formatCode>
                <c:ptCount val="9"/>
                <c:pt idx="0">
                  <c:v>6</c:v>
                </c:pt>
                <c:pt idx="1">
                  <c:v>6</c:v>
                </c:pt>
                <c:pt idx="2">
                  <c:v>6</c:v>
                </c:pt>
                <c:pt idx="3">
                  <c:v>6</c:v>
                </c:pt>
                <c:pt idx="4">
                  <c:v>6</c:v>
                </c:pt>
                <c:pt idx="5">
                  <c:v>6</c:v>
                </c:pt>
                <c:pt idx="6">
                  <c:v>6</c:v>
                </c:pt>
                <c:pt idx="7">
                  <c:v>6</c:v>
                </c:pt>
                <c:pt idx="8">
                  <c:v>6</c:v>
                </c:pt>
              </c:numCache>
            </c:numRef>
          </c:val>
          <c:extLst>
            <c:ext xmlns:c16="http://schemas.microsoft.com/office/drawing/2014/chart" uri="{C3380CC4-5D6E-409C-BE32-E72D297353CC}">
              <c16:uniqueId val="{0000000C-91FC-456F-965C-1BBBBDBC0117}"/>
            </c:ext>
          </c:extLst>
        </c:ser>
        <c:dLbls>
          <c:showLegendKey val="0"/>
          <c:showVal val="0"/>
          <c:showCatName val="0"/>
          <c:showSerName val="0"/>
          <c:showPercent val="0"/>
          <c:showBubbleSize val="0"/>
          <c:showLeaderLines val="1"/>
        </c:dLbls>
        <c:firstSliceAng val="0"/>
        <c:holeSize val="6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a:innerShdw blurRad="63500" dist="50800" dir="13500000">
        <a:prstClr val="black">
          <a:alpha val="50000"/>
        </a:prstClr>
      </a:innerShdw>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FADBC6"/>
            </a:solidFill>
            <a:ln>
              <a:noFill/>
            </a:ln>
            <a:effectLst>
              <a:innerShdw blurRad="63500" dist="38100" dir="13500000">
                <a:prstClr val="black">
                  <a:alpha val="50000"/>
                </a:prstClr>
              </a:innerShdw>
            </a:effectLst>
          </c:spPr>
          <c:explosion val="1"/>
          <c:dPt>
            <c:idx val="0"/>
            <c:bubble3D val="0"/>
            <c:spPr>
              <a:solidFill>
                <a:srgbClr val="ED7D31"/>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1-F490-4ABA-AB1C-6BC086C3F3AA}"/>
              </c:ext>
            </c:extLst>
          </c:dPt>
          <c:dPt>
            <c:idx val="1"/>
            <c:bubble3D val="0"/>
            <c:spPr>
              <a:solidFill>
                <a:srgbClr val="ED7D31"/>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3-F490-4ABA-AB1C-6BC086C3F3AA}"/>
              </c:ext>
            </c:extLst>
          </c:dPt>
          <c:dPt>
            <c:idx val="2"/>
            <c:bubble3D val="0"/>
            <c:spPr>
              <a:solidFill>
                <a:srgbClr val="ED7D31"/>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5-F490-4ABA-AB1C-6BC086C3F3AA}"/>
              </c:ext>
            </c:extLst>
          </c:dPt>
          <c:dPt>
            <c:idx val="3"/>
            <c:bubble3D val="0"/>
            <c:spPr>
              <a:solidFill>
                <a:srgbClr val="ED7D31"/>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7-F490-4ABA-AB1C-6BC086C3F3AA}"/>
              </c:ext>
            </c:extLst>
          </c:dPt>
          <c:dPt>
            <c:idx val="4"/>
            <c:bubble3D val="0"/>
            <c:spPr>
              <a:solidFill>
                <a:srgbClr val="F6BA92"/>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9-F490-4ABA-AB1C-6BC086C3F3AA}"/>
              </c:ext>
            </c:extLst>
          </c:dPt>
          <c:dPt>
            <c:idx val="5"/>
            <c:bubble3D val="0"/>
            <c:spPr>
              <a:solidFill>
                <a:srgbClr val="FDF0E7"/>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B-F490-4ABA-AB1C-6BC086C3F3AA}"/>
              </c:ext>
            </c:extLst>
          </c:dPt>
          <c:cat>
            <c:numRef>
              <c:f>Sheet1!$A$2:$A$7</c:f>
              <c:numCache>
                <c:formatCode>General</c:formatCode>
                <c:ptCount val="6"/>
                <c:pt idx="0">
                  <c:v>1</c:v>
                </c:pt>
                <c:pt idx="1">
                  <c:v>2</c:v>
                </c:pt>
                <c:pt idx="2">
                  <c:v>3</c:v>
                </c:pt>
                <c:pt idx="3">
                  <c:v>4</c:v>
                </c:pt>
                <c:pt idx="4">
                  <c:v>5</c:v>
                </c:pt>
                <c:pt idx="5">
                  <c:v>6</c:v>
                </c:pt>
              </c:numCache>
            </c:numRef>
          </c:cat>
          <c:val>
            <c:numRef>
              <c:f>Sheet1!$B$2:$B$7</c:f>
              <c:numCache>
                <c:formatCode>General</c:formatCode>
                <c:ptCount val="6"/>
                <c:pt idx="0">
                  <c:v>6</c:v>
                </c:pt>
                <c:pt idx="1">
                  <c:v>6</c:v>
                </c:pt>
                <c:pt idx="2">
                  <c:v>6</c:v>
                </c:pt>
                <c:pt idx="3">
                  <c:v>6</c:v>
                </c:pt>
                <c:pt idx="4">
                  <c:v>6</c:v>
                </c:pt>
                <c:pt idx="5">
                  <c:v>6</c:v>
                </c:pt>
              </c:numCache>
            </c:numRef>
          </c:val>
          <c:extLst>
            <c:ext xmlns:c16="http://schemas.microsoft.com/office/drawing/2014/chart" uri="{C3380CC4-5D6E-409C-BE32-E72D297353CC}">
              <c16:uniqueId val="{0000000C-F490-4ABA-AB1C-6BC086C3F3AA}"/>
            </c:ext>
          </c:extLst>
        </c:ser>
        <c:dLbls>
          <c:showLegendKey val="0"/>
          <c:showVal val="0"/>
          <c:showCatName val="0"/>
          <c:showSerName val="0"/>
          <c:showPercent val="0"/>
          <c:showBubbleSize val="0"/>
          <c:showLeaderLines val="1"/>
        </c:dLbls>
        <c:firstSliceAng val="0"/>
        <c:holeSize val="6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a:innerShdw blurRad="63500" dist="50800" dir="13500000">
        <a:prstClr val="black">
          <a:alpha val="50000"/>
        </a:prstClr>
      </a:innerShdw>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bg1">
                <a:lumMod val="95000"/>
              </a:schemeClr>
            </a:solidFill>
            <a:ln>
              <a:noFill/>
            </a:ln>
            <a:effectLst>
              <a:innerShdw blurRad="63500" dist="38100" dir="13500000">
                <a:prstClr val="black">
                  <a:alpha val="50000"/>
                </a:prstClr>
              </a:innerShdw>
            </a:effectLst>
          </c:spPr>
          <c:explosion val="1"/>
          <c:dPt>
            <c:idx val="0"/>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1-E213-4CAF-94C6-FBA7D7A92BF2}"/>
              </c:ext>
            </c:extLst>
          </c:dPt>
          <c:dPt>
            <c:idx val="1"/>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3-E213-4CAF-94C6-FBA7D7A92BF2}"/>
              </c:ext>
            </c:extLst>
          </c:dPt>
          <c:dPt>
            <c:idx val="2"/>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5-E213-4CAF-94C6-FBA7D7A92BF2}"/>
              </c:ext>
            </c:extLst>
          </c:dPt>
          <c:dPt>
            <c:idx val="3"/>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7-E213-4CAF-94C6-FBA7D7A92BF2}"/>
              </c:ext>
            </c:extLst>
          </c:dPt>
          <c:dPt>
            <c:idx val="4"/>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9-E213-4CAF-94C6-FBA7D7A92BF2}"/>
              </c:ext>
            </c:extLst>
          </c:dPt>
          <c:dPt>
            <c:idx val="5"/>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B-E213-4CAF-94C6-FBA7D7A92BF2}"/>
              </c:ext>
            </c:extLst>
          </c:dPt>
          <c:dPt>
            <c:idx val="6"/>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D-BCF2-4D34-85C5-137D8B7E06F0}"/>
              </c:ext>
            </c:extLst>
          </c:dPt>
          <c:dPt>
            <c:idx val="7"/>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F-BCF2-4D34-85C5-137D8B7E06F0}"/>
              </c:ext>
            </c:extLst>
          </c:dPt>
          <c:cat>
            <c:numRef>
              <c:f>Sheet1!$A$2:$A$9</c:f>
              <c:numCache>
                <c:formatCode>General</c:formatCode>
                <c:ptCount val="8"/>
                <c:pt idx="0">
                  <c:v>1</c:v>
                </c:pt>
                <c:pt idx="1">
                  <c:v>2</c:v>
                </c:pt>
                <c:pt idx="2">
                  <c:v>3</c:v>
                </c:pt>
                <c:pt idx="3">
                  <c:v>4</c:v>
                </c:pt>
                <c:pt idx="4">
                  <c:v>5</c:v>
                </c:pt>
                <c:pt idx="5">
                  <c:v>6</c:v>
                </c:pt>
                <c:pt idx="6">
                  <c:v>7</c:v>
                </c:pt>
                <c:pt idx="7">
                  <c:v>8</c:v>
                </c:pt>
              </c:numCache>
            </c:numRef>
          </c:cat>
          <c:val>
            <c:numRef>
              <c:f>Sheet1!$B$2:$B$9</c:f>
              <c:numCache>
                <c:formatCode>General</c:formatCode>
                <c:ptCount val="8"/>
                <c:pt idx="0">
                  <c:v>6</c:v>
                </c:pt>
                <c:pt idx="1">
                  <c:v>6</c:v>
                </c:pt>
                <c:pt idx="2">
                  <c:v>6</c:v>
                </c:pt>
                <c:pt idx="3">
                  <c:v>6</c:v>
                </c:pt>
                <c:pt idx="4">
                  <c:v>6</c:v>
                </c:pt>
                <c:pt idx="5">
                  <c:v>6</c:v>
                </c:pt>
                <c:pt idx="6">
                  <c:v>6</c:v>
                </c:pt>
                <c:pt idx="7">
                  <c:v>6</c:v>
                </c:pt>
              </c:numCache>
            </c:numRef>
          </c:val>
          <c:extLst>
            <c:ext xmlns:c16="http://schemas.microsoft.com/office/drawing/2014/chart" uri="{C3380CC4-5D6E-409C-BE32-E72D297353CC}">
              <c16:uniqueId val="{0000000C-E213-4CAF-94C6-FBA7D7A92BF2}"/>
            </c:ext>
          </c:extLst>
        </c:ser>
        <c:dLbls>
          <c:showLegendKey val="0"/>
          <c:showVal val="0"/>
          <c:showCatName val="0"/>
          <c:showSerName val="0"/>
          <c:showPercent val="0"/>
          <c:showBubbleSize val="0"/>
          <c:showLeaderLines val="1"/>
        </c:dLbls>
        <c:firstSliceAng val="0"/>
        <c:holeSize val="6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a:innerShdw blurRad="63500" dist="50800" dir="13500000">
        <a:prstClr val="black">
          <a:alpha val="50000"/>
        </a:prstClr>
      </a:innerShdw>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FADBC6"/>
            </a:solidFill>
            <a:ln>
              <a:noFill/>
            </a:ln>
            <a:effectLst>
              <a:innerShdw blurRad="63500" dist="38100" dir="13500000">
                <a:prstClr val="black">
                  <a:alpha val="50000"/>
                </a:prstClr>
              </a:innerShdw>
            </a:effectLst>
          </c:spPr>
          <c:explosion val="1"/>
          <c:dPt>
            <c:idx val="0"/>
            <c:bubble3D val="0"/>
            <c:spPr>
              <a:solidFill>
                <a:srgbClr val="ED7D31"/>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1-B215-4BF2-B98F-071C561B2AC0}"/>
              </c:ext>
            </c:extLst>
          </c:dPt>
          <c:dPt>
            <c:idx val="1"/>
            <c:bubble3D val="0"/>
            <c:spPr>
              <a:solidFill>
                <a:srgbClr val="ED7D31"/>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3-B215-4BF2-B98F-071C561B2AC0}"/>
              </c:ext>
            </c:extLst>
          </c:dPt>
          <c:dPt>
            <c:idx val="2"/>
            <c:bubble3D val="0"/>
            <c:spPr>
              <a:solidFill>
                <a:srgbClr val="ED7D31"/>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5-B215-4BF2-B98F-071C561B2AC0}"/>
              </c:ext>
            </c:extLst>
          </c:dPt>
          <c:dPt>
            <c:idx val="3"/>
            <c:bubble3D val="0"/>
            <c:spPr>
              <a:solidFill>
                <a:srgbClr val="F6BA92"/>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7-B215-4BF2-B98F-071C561B2AC0}"/>
              </c:ext>
            </c:extLst>
          </c:dPt>
          <c:dPt>
            <c:idx val="4"/>
            <c:bubble3D val="0"/>
            <c:spPr>
              <a:solidFill>
                <a:srgbClr val="F6BA92"/>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9-B215-4BF2-B98F-071C561B2AC0}"/>
              </c:ext>
            </c:extLst>
          </c:dPt>
          <c:dPt>
            <c:idx val="5"/>
            <c:bubble3D val="0"/>
            <c:spPr>
              <a:solidFill>
                <a:srgbClr val="F6BA92"/>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B-B215-4BF2-B98F-071C561B2AC0}"/>
              </c:ext>
            </c:extLst>
          </c:dPt>
          <c:cat>
            <c:numRef>
              <c:f>Sheet1!$A$2:$A$7</c:f>
              <c:numCache>
                <c:formatCode>General</c:formatCode>
                <c:ptCount val="6"/>
                <c:pt idx="0">
                  <c:v>1</c:v>
                </c:pt>
                <c:pt idx="1">
                  <c:v>2</c:v>
                </c:pt>
                <c:pt idx="2">
                  <c:v>3</c:v>
                </c:pt>
                <c:pt idx="3">
                  <c:v>4</c:v>
                </c:pt>
                <c:pt idx="4">
                  <c:v>5</c:v>
                </c:pt>
                <c:pt idx="5">
                  <c:v>6</c:v>
                </c:pt>
              </c:numCache>
            </c:numRef>
          </c:cat>
          <c:val>
            <c:numRef>
              <c:f>Sheet1!$B$2:$B$7</c:f>
              <c:numCache>
                <c:formatCode>General</c:formatCode>
                <c:ptCount val="6"/>
                <c:pt idx="0">
                  <c:v>6</c:v>
                </c:pt>
                <c:pt idx="1">
                  <c:v>6</c:v>
                </c:pt>
                <c:pt idx="2">
                  <c:v>6</c:v>
                </c:pt>
                <c:pt idx="3">
                  <c:v>6</c:v>
                </c:pt>
                <c:pt idx="4">
                  <c:v>6</c:v>
                </c:pt>
                <c:pt idx="5">
                  <c:v>6</c:v>
                </c:pt>
              </c:numCache>
            </c:numRef>
          </c:val>
          <c:extLst>
            <c:ext xmlns:c16="http://schemas.microsoft.com/office/drawing/2014/chart" uri="{C3380CC4-5D6E-409C-BE32-E72D297353CC}">
              <c16:uniqueId val="{0000000C-B215-4BF2-B98F-071C561B2AC0}"/>
            </c:ext>
          </c:extLst>
        </c:ser>
        <c:dLbls>
          <c:showLegendKey val="0"/>
          <c:showVal val="0"/>
          <c:showCatName val="0"/>
          <c:showSerName val="0"/>
          <c:showPercent val="0"/>
          <c:showBubbleSize val="0"/>
          <c:showLeaderLines val="1"/>
        </c:dLbls>
        <c:firstSliceAng val="0"/>
        <c:holeSize val="6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a:innerShdw blurRad="63500" dist="50800" dir="13500000">
        <a:prstClr val="black">
          <a:alpha val="50000"/>
        </a:prstClr>
      </a:innerShdw>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bg1">
                <a:lumMod val="95000"/>
              </a:schemeClr>
            </a:solidFill>
            <a:ln>
              <a:noFill/>
            </a:ln>
            <a:effectLst>
              <a:innerShdw blurRad="63500" dist="38100" dir="13500000">
                <a:prstClr val="black">
                  <a:alpha val="50000"/>
                </a:prstClr>
              </a:innerShdw>
            </a:effectLst>
          </c:spPr>
          <c:explosion val="1"/>
          <c:dPt>
            <c:idx val="0"/>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1-62BE-469A-BD57-1BA100191AB2}"/>
              </c:ext>
            </c:extLst>
          </c:dPt>
          <c:dPt>
            <c:idx val="1"/>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3-62BE-469A-BD57-1BA100191AB2}"/>
              </c:ext>
            </c:extLst>
          </c:dPt>
          <c:dPt>
            <c:idx val="2"/>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5-62BE-469A-BD57-1BA100191AB2}"/>
              </c:ext>
            </c:extLst>
          </c:dPt>
          <c:dPt>
            <c:idx val="3"/>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7-62BE-469A-BD57-1BA100191AB2}"/>
              </c:ext>
            </c:extLst>
          </c:dPt>
          <c:dPt>
            <c:idx val="4"/>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9-62BE-469A-BD57-1BA100191AB2}"/>
              </c:ext>
            </c:extLst>
          </c:dPt>
          <c:dPt>
            <c:idx val="5"/>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B-62BE-469A-BD57-1BA100191AB2}"/>
              </c:ext>
            </c:extLst>
          </c:dPt>
          <c:cat>
            <c:numRef>
              <c:f>Sheet1!$A$2:$A$7</c:f>
              <c:numCache>
                <c:formatCode>General</c:formatCode>
                <c:ptCount val="6"/>
                <c:pt idx="0">
                  <c:v>1</c:v>
                </c:pt>
                <c:pt idx="1">
                  <c:v>2</c:v>
                </c:pt>
                <c:pt idx="2">
                  <c:v>3</c:v>
                </c:pt>
                <c:pt idx="3">
                  <c:v>4</c:v>
                </c:pt>
                <c:pt idx="4">
                  <c:v>5</c:v>
                </c:pt>
              </c:numCache>
            </c:numRef>
          </c:cat>
          <c:val>
            <c:numRef>
              <c:f>Sheet1!$B$2:$B$7</c:f>
              <c:numCache>
                <c:formatCode>General</c:formatCode>
                <c:ptCount val="6"/>
                <c:pt idx="0">
                  <c:v>6</c:v>
                </c:pt>
                <c:pt idx="1">
                  <c:v>6</c:v>
                </c:pt>
                <c:pt idx="2">
                  <c:v>6</c:v>
                </c:pt>
                <c:pt idx="3">
                  <c:v>6</c:v>
                </c:pt>
                <c:pt idx="4">
                  <c:v>6</c:v>
                </c:pt>
              </c:numCache>
            </c:numRef>
          </c:val>
          <c:extLst>
            <c:ext xmlns:c16="http://schemas.microsoft.com/office/drawing/2014/chart" uri="{C3380CC4-5D6E-409C-BE32-E72D297353CC}">
              <c16:uniqueId val="{0000000C-62BE-469A-BD57-1BA100191AB2}"/>
            </c:ext>
          </c:extLst>
        </c:ser>
        <c:dLbls>
          <c:showLegendKey val="0"/>
          <c:showVal val="0"/>
          <c:showCatName val="0"/>
          <c:showSerName val="0"/>
          <c:showPercent val="0"/>
          <c:showBubbleSize val="0"/>
          <c:showLeaderLines val="1"/>
        </c:dLbls>
        <c:firstSliceAng val="0"/>
        <c:holeSize val="6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a:innerShdw blurRad="63500" dist="50800" dir="13500000">
        <a:prstClr val="black">
          <a:alpha val="50000"/>
        </a:prstClr>
      </a:innerShdw>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C5E9FF"/>
            </a:solidFill>
            <a:ln>
              <a:noFill/>
            </a:ln>
            <a:effectLst>
              <a:innerShdw blurRad="63500" dist="38100" dir="13500000">
                <a:prstClr val="black">
                  <a:alpha val="50000"/>
                </a:prstClr>
              </a:innerShdw>
            </a:effectLst>
          </c:spPr>
          <c:explosion val="1"/>
          <c:dPt>
            <c:idx val="0"/>
            <c:bubble3D val="0"/>
            <c:spPr>
              <a:solidFill>
                <a:srgbClr val="9DD8FD"/>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1-7908-4BB7-9F3F-16DC833A3D53}"/>
              </c:ext>
            </c:extLst>
          </c:dPt>
          <c:dPt>
            <c:idx val="1"/>
            <c:bubble3D val="0"/>
            <c:spPr>
              <a:solidFill>
                <a:srgbClr val="9DD8FD"/>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3-7908-4BB7-9F3F-16DC833A3D53}"/>
              </c:ext>
            </c:extLst>
          </c:dPt>
          <c:dPt>
            <c:idx val="2"/>
            <c:bubble3D val="0"/>
            <c:spPr>
              <a:solidFill>
                <a:srgbClr val="F3FAFF"/>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5-7908-4BB7-9F3F-16DC833A3D53}"/>
              </c:ext>
            </c:extLst>
          </c:dPt>
          <c:dPt>
            <c:idx val="3"/>
            <c:bubble3D val="0"/>
            <c:spPr>
              <a:solidFill>
                <a:srgbClr val="C5E9FF"/>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7-7908-4BB7-9F3F-16DC833A3D53}"/>
              </c:ext>
            </c:extLst>
          </c:dPt>
          <c:cat>
            <c:numRef>
              <c:f>Sheet1!$A$2:$A$5</c:f>
              <c:numCache>
                <c:formatCode>General</c:formatCode>
                <c:ptCount val="4"/>
                <c:pt idx="0">
                  <c:v>1</c:v>
                </c:pt>
                <c:pt idx="1">
                  <c:v>2</c:v>
                </c:pt>
                <c:pt idx="2">
                  <c:v>3</c:v>
                </c:pt>
              </c:numCache>
            </c:numRef>
          </c:cat>
          <c:val>
            <c:numRef>
              <c:f>Sheet1!$B$2:$B$5</c:f>
              <c:numCache>
                <c:formatCode>General</c:formatCode>
                <c:ptCount val="4"/>
                <c:pt idx="0">
                  <c:v>6</c:v>
                </c:pt>
                <c:pt idx="1">
                  <c:v>6</c:v>
                </c:pt>
                <c:pt idx="2">
                  <c:v>6</c:v>
                </c:pt>
              </c:numCache>
            </c:numRef>
          </c:val>
          <c:extLst>
            <c:ext xmlns:c16="http://schemas.microsoft.com/office/drawing/2014/chart" uri="{C3380CC4-5D6E-409C-BE32-E72D297353CC}">
              <c16:uniqueId val="{0000000C-7908-4BB7-9F3F-16DC833A3D53}"/>
            </c:ext>
          </c:extLst>
        </c:ser>
        <c:dLbls>
          <c:showLegendKey val="0"/>
          <c:showVal val="0"/>
          <c:showCatName val="0"/>
          <c:showSerName val="0"/>
          <c:showPercent val="0"/>
          <c:showBubbleSize val="0"/>
          <c:showLeaderLines val="1"/>
        </c:dLbls>
        <c:firstSliceAng val="0"/>
        <c:holeSize val="6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a:innerShdw blurRad="63500" dist="50800" dir="13500000">
        <a:prstClr val="black">
          <a:alpha val="50000"/>
        </a:prstClr>
      </a:innerShdw>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bg1">
                <a:lumMod val="95000"/>
              </a:schemeClr>
            </a:solidFill>
            <a:ln>
              <a:noFill/>
            </a:ln>
            <a:effectLst>
              <a:innerShdw blurRad="63500" dist="38100" dir="13500000">
                <a:prstClr val="black">
                  <a:alpha val="50000"/>
                </a:prstClr>
              </a:innerShdw>
            </a:effectLst>
          </c:spPr>
          <c:explosion val="1"/>
          <c:dPt>
            <c:idx val="0"/>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1-497C-4F2C-80FF-E5F89EE96CF2}"/>
              </c:ext>
            </c:extLst>
          </c:dPt>
          <c:dPt>
            <c:idx val="1"/>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3-497C-4F2C-80FF-E5F89EE96CF2}"/>
              </c:ext>
            </c:extLst>
          </c:dPt>
          <c:dPt>
            <c:idx val="2"/>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5-497C-4F2C-80FF-E5F89EE96CF2}"/>
              </c:ext>
            </c:extLst>
          </c:dPt>
          <c:dPt>
            <c:idx val="3"/>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7-497C-4F2C-80FF-E5F89EE96CF2}"/>
              </c:ext>
            </c:extLst>
          </c:dPt>
          <c:dPt>
            <c:idx val="4"/>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9-B636-4969-BCEE-1A9B8DA766F8}"/>
              </c:ext>
            </c:extLst>
          </c:dPt>
          <c:dPt>
            <c:idx val="5"/>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B-B636-4969-BCEE-1A9B8DA766F8}"/>
              </c:ext>
            </c:extLst>
          </c:dPt>
          <c:dPt>
            <c:idx val="6"/>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D-0DE3-40F8-9CEB-F16FA1DCB26A}"/>
              </c:ext>
            </c:extLst>
          </c:dPt>
          <c:dPt>
            <c:idx val="7"/>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F-0DE3-40F8-9CEB-F16FA1DCB26A}"/>
              </c:ext>
            </c:extLst>
          </c:dPt>
          <c:dPt>
            <c:idx val="8"/>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1-0DE3-40F8-9CEB-F16FA1DCB26A}"/>
              </c:ext>
            </c:extLst>
          </c:dPt>
          <c:dPt>
            <c:idx val="9"/>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3-0DE3-40F8-9CEB-F16FA1DCB26A}"/>
              </c:ext>
            </c:extLst>
          </c:dPt>
          <c:dPt>
            <c:idx val="10"/>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5-0DE3-40F8-9CEB-F16FA1DCB26A}"/>
              </c:ext>
            </c:extLst>
          </c:dPt>
          <c:dPt>
            <c:idx val="11"/>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7-0DE3-40F8-9CEB-F16FA1DCB26A}"/>
              </c:ext>
            </c:extLst>
          </c:dPt>
          <c:dPt>
            <c:idx val="12"/>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9-0DE3-40F8-9CEB-F16FA1DCB26A}"/>
              </c:ext>
            </c:extLst>
          </c:dPt>
          <c:dPt>
            <c:idx val="13"/>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B-0DE3-40F8-9CEB-F16FA1DCB26A}"/>
              </c:ext>
            </c:extLst>
          </c:dPt>
          <c:dPt>
            <c:idx val="14"/>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D-0DE3-40F8-9CEB-F16FA1DCB26A}"/>
              </c:ext>
            </c:extLst>
          </c:dPt>
          <c:cat>
            <c:numRef>
              <c:f>Sheet1!$A$2:$A$16</c:f>
              <c:numCache>
                <c:formatCode>General</c:formatCode>
                <c:ptCount val="1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numCache>
            </c:numRef>
          </c:cat>
          <c:val>
            <c:numRef>
              <c:f>Sheet1!$B$2:$B$16</c:f>
              <c:numCache>
                <c:formatCode>General</c:formatCode>
                <c:ptCount val="15"/>
                <c:pt idx="0">
                  <c:v>6</c:v>
                </c:pt>
                <c:pt idx="1">
                  <c:v>6</c:v>
                </c:pt>
                <c:pt idx="2">
                  <c:v>6</c:v>
                </c:pt>
                <c:pt idx="3">
                  <c:v>6</c:v>
                </c:pt>
                <c:pt idx="4">
                  <c:v>6</c:v>
                </c:pt>
                <c:pt idx="5">
                  <c:v>6</c:v>
                </c:pt>
                <c:pt idx="6">
                  <c:v>6</c:v>
                </c:pt>
                <c:pt idx="7">
                  <c:v>6</c:v>
                </c:pt>
                <c:pt idx="8">
                  <c:v>6</c:v>
                </c:pt>
                <c:pt idx="9">
                  <c:v>6</c:v>
                </c:pt>
                <c:pt idx="10">
                  <c:v>6</c:v>
                </c:pt>
                <c:pt idx="11">
                  <c:v>6</c:v>
                </c:pt>
                <c:pt idx="12">
                  <c:v>6</c:v>
                </c:pt>
                <c:pt idx="13">
                  <c:v>6</c:v>
                </c:pt>
                <c:pt idx="14">
                  <c:v>6</c:v>
                </c:pt>
              </c:numCache>
            </c:numRef>
          </c:val>
          <c:extLst>
            <c:ext xmlns:c16="http://schemas.microsoft.com/office/drawing/2014/chart" uri="{C3380CC4-5D6E-409C-BE32-E72D297353CC}">
              <c16:uniqueId val="{00000008-497C-4F2C-80FF-E5F89EE96CF2}"/>
            </c:ext>
          </c:extLst>
        </c:ser>
        <c:dLbls>
          <c:showLegendKey val="0"/>
          <c:showVal val="0"/>
          <c:showCatName val="0"/>
          <c:showSerName val="0"/>
          <c:showPercent val="0"/>
          <c:showBubbleSize val="0"/>
          <c:showLeaderLines val="1"/>
        </c:dLbls>
        <c:firstSliceAng val="0"/>
        <c:holeSize val="6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a:innerShdw blurRad="63500" dist="50800" dir="13500000">
        <a:prstClr val="black">
          <a:alpha val="50000"/>
        </a:prstClr>
      </a:innerShdw>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E5F5FF"/>
            </a:solidFill>
            <a:ln>
              <a:noFill/>
            </a:ln>
            <a:effectLst>
              <a:innerShdw blurRad="63500" dist="38100" dir="13500000">
                <a:prstClr val="black">
                  <a:alpha val="50000"/>
                </a:prstClr>
              </a:innerShdw>
            </a:effectLst>
          </c:spPr>
          <c:explosion val="1"/>
          <c:dPt>
            <c:idx val="0"/>
            <c:bubble3D val="0"/>
            <c:spPr>
              <a:solidFill>
                <a:srgbClr val="0366A4"/>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1-1937-4D7E-8F44-28CED40E9F0C}"/>
              </c:ext>
            </c:extLst>
          </c:dPt>
          <c:dPt>
            <c:idx val="1"/>
            <c:bubble3D val="0"/>
            <c:spPr>
              <a:solidFill>
                <a:srgbClr val="0366A4"/>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3-1937-4D7E-8F44-28CED40E9F0C}"/>
              </c:ext>
            </c:extLst>
          </c:dPt>
          <c:dPt>
            <c:idx val="2"/>
            <c:bubble3D val="0"/>
            <c:spPr>
              <a:solidFill>
                <a:srgbClr val="0366A4"/>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5-1937-4D7E-8F44-28CED40E9F0C}"/>
              </c:ext>
            </c:extLst>
          </c:dPt>
          <c:dPt>
            <c:idx val="3"/>
            <c:bubble3D val="0"/>
            <c:spPr>
              <a:solidFill>
                <a:srgbClr val="0366A4"/>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7-1937-4D7E-8F44-28CED40E9F0C}"/>
              </c:ext>
            </c:extLst>
          </c:dPt>
          <c:dPt>
            <c:idx val="4"/>
            <c:bubble3D val="0"/>
            <c:spPr>
              <a:solidFill>
                <a:srgbClr val="0366A4"/>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A-1937-4D7E-8F44-28CED40E9F0C}"/>
              </c:ext>
            </c:extLst>
          </c:dPt>
          <c:dPt>
            <c:idx val="5"/>
            <c:bubble3D val="0"/>
            <c:spPr>
              <a:solidFill>
                <a:srgbClr val="0366A4"/>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9-1937-4D7E-8F44-28CED40E9F0C}"/>
              </c:ext>
            </c:extLst>
          </c:dPt>
          <c:dPt>
            <c:idx val="6"/>
            <c:bubble3D val="0"/>
            <c:spPr>
              <a:solidFill>
                <a:srgbClr val="0366A4"/>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C-AB75-4447-9D53-F8C7FEEB8D30}"/>
              </c:ext>
            </c:extLst>
          </c:dPt>
          <c:dPt>
            <c:idx val="7"/>
            <c:bubble3D val="0"/>
            <c:spPr>
              <a:solidFill>
                <a:srgbClr val="9DD8FD"/>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D-AB75-4447-9D53-F8C7FEEB8D30}"/>
              </c:ext>
            </c:extLst>
          </c:dPt>
          <c:dPt>
            <c:idx val="8"/>
            <c:bubble3D val="0"/>
            <c:spPr>
              <a:solidFill>
                <a:srgbClr val="9DD8FD"/>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E-AB75-4447-9D53-F8C7FEEB8D30}"/>
              </c:ext>
            </c:extLst>
          </c:dPt>
          <c:dPt>
            <c:idx val="9"/>
            <c:bubble3D val="0"/>
            <c:spPr>
              <a:solidFill>
                <a:srgbClr val="9DD8FD"/>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F-AB75-4447-9D53-F8C7FEEB8D30}"/>
              </c:ext>
            </c:extLst>
          </c:dPt>
          <c:dPt>
            <c:idx val="10"/>
            <c:bubble3D val="0"/>
            <c:spPr>
              <a:solidFill>
                <a:srgbClr val="9DD8FD"/>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0-AB75-4447-9D53-F8C7FEEB8D30}"/>
              </c:ext>
            </c:extLst>
          </c:dPt>
          <c:dPt>
            <c:idx val="11"/>
            <c:bubble3D val="0"/>
            <c:spPr>
              <a:solidFill>
                <a:srgbClr val="9DD8FD"/>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1-AB75-4447-9D53-F8C7FEEB8D30}"/>
              </c:ext>
            </c:extLst>
          </c:dPt>
          <c:dPt>
            <c:idx val="12"/>
            <c:bubble3D val="0"/>
            <c:spPr>
              <a:solidFill>
                <a:srgbClr val="F3FAFF"/>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2-AB75-4447-9D53-F8C7FEEB8D30}"/>
              </c:ext>
            </c:extLst>
          </c:dPt>
          <c:dPt>
            <c:idx val="13"/>
            <c:bubble3D val="0"/>
            <c:spPr>
              <a:solidFill>
                <a:srgbClr val="F3FAFF"/>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3-AB75-4447-9D53-F8C7FEEB8D30}"/>
              </c:ext>
            </c:extLst>
          </c:dPt>
          <c:dPt>
            <c:idx val="14"/>
            <c:bubble3D val="0"/>
            <c:spPr>
              <a:solidFill>
                <a:srgbClr val="F3FAFF"/>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4-AB75-4447-9D53-F8C7FEEB8D30}"/>
              </c:ext>
            </c:extLst>
          </c:dPt>
          <c:cat>
            <c:numRef>
              <c:f>Sheet1!$A$2:$A$16</c:f>
              <c:numCache>
                <c:formatCode>General</c:formatCode>
                <c:ptCount val="1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numCache>
            </c:numRef>
          </c:cat>
          <c:val>
            <c:numRef>
              <c:f>Sheet1!$B$2:$B$16</c:f>
              <c:numCache>
                <c:formatCode>General</c:formatCode>
                <c:ptCount val="15"/>
                <c:pt idx="0">
                  <c:v>6</c:v>
                </c:pt>
                <c:pt idx="1">
                  <c:v>6</c:v>
                </c:pt>
                <c:pt idx="2">
                  <c:v>6</c:v>
                </c:pt>
                <c:pt idx="3">
                  <c:v>6</c:v>
                </c:pt>
                <c:pt idx="4">
                  <c:v>6</c:v>
                </c:pt>
                <c:pt idx="5">
                  <c:v>6</c:v>
                </c:pt>
                <c:pt idx="6">
                  <c:v>6</c:v>
                </c:pt>
                <c:pt idx="7">
                  <c:v>6</c:v>
                </c:pt>
                <c:pt idx="8">
                  <c:v>6</c:v>
                </c:pt>
                <c:pt idx="9">
                  <c:v>6</c:v>
                </c:pt>
                <c:pt idx="10">
                  <c:v>6</c:v>
                </c:pt>
                <c:pt idx="11">
                  <c:v>6</c:v>
                </c:pt>
                <c:pt idx="12">
                  <c:v>6</c:v>
                </c:pt>
                <c:pt idx="13">
                  <c:v>6</c:v>
                </c:pt>
                <c:pt idx="14">
                  <c:v>6</c:v>
                </c:pt>
              </c:numCache>
            </c:numRef>
          </c:val>
          <c:extLst>
            <c:ext xmlns:c16="http://schemas.microsoft.com/office/drawing/2014/chart" uri="{C3380CC4-5D6E-409C-BE32-E72D297353CC}">
              <c16:uniqueId val="{00000008-1937-4D7E-8F44-28CED40E9F0C}"/>
            </c:ext>
          </c:extLst>
        </c:ser>
        <c:dLbls>
          <c:showLegendKey val="0"/>
          <c:showVal val="0"/>
          <c:showCatName val="0"/>
          <c:showSerName val="0"/>
          <c:showPercent val="0"/>
          <c:showBubbleSize val="0"/>
          <c:showLeaderLines val="1"/>
        </c:dLbls>
        <c:firstSliceAng val="0"/>
        <c:holeSize val="6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a:innerShdw blurRad="63500" dist="50800" dir="13500000">
        <a:prstClr val="black">
          <a:alpha val="50000"/>
        </a:prstClr>
      </a:innerShdw>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bg1">
                <a:lumMod val="95000"/>
              </a:schemeClr>
            </a:solidFill>
            <a:ln>
              <a:noFill/>
            </a:ln>
            <a:effectLst>
              <a:innerShdw blurRad="63500" dist="38100" dir="13500000">
                <a:prstClr val="black">
                  <a:alpha val="50000"/>
                </a:prstClr>
              </a:innerShdw>
            </a:effectLst>
          </c:spPr>
          <c:explosion val="1"/>
          <c:dPt>
            <c:idx val="0"/>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1-42A9-4251-A76E-63E4AC157DB7}"/>
              </c:ext>
            </c:extLst>
          </c:dPt>
          <c:dPt>
            <c:idx val="1"/>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3-42A9-4251-A76E-63E4AC157DB7}"/>
              </c:ext>
            </c:extLst>
          </c:dPt>
          <c:dPt>
            <c:idx val="2"/>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5-42A9-4251-A76E-63E4AC157DB7}"/>
              </c:ext>
            </c:extLst>
          </c:dPt>
          <c:dPt>
            <c:idx val="3"/>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7-42A9-4251-A76E-63E4AC157DB7}"/>
              </c:ext>
            </c:extLst>
          </c:dPt>
          <c:dPt>
            <c:idx val="4"/>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9-DA66-4D86-B18E-AB29D055B1DF}"/>
              </c:ext>
            </c:extLst>
          </c:dPt>
          <c:dPt>
            <c:idx val="5"/>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B-DA66-4D86-B18E-AB29D055B1DF}"/>
              </c:ext>
            </c:extLst>
          </c:dPt>
          <c:cat>
            <c:numRef>
              <c:f>Sheet1!$A$2:$A$7</c:f>
              <c:numCache>
                <c:formatCode>General</c:formatCode>
                <c:ptCount val="6"/>
                <c:pt idx="0">
                  <c:v>1</c:v>
                </c:pt>
                <c:pt idx="1">
                  <c:v>2</c:v>
                </c:pt>
                <c:pt idx="2">
                  <c:v>3</c:v>
                </c:pt>
                <c:pt idx="3">
                  <c:v>4</c:v>
                </c:pt>
                <c:pt idx="4">
                  <c:v>5</c:v>
                </c:pt>
                <c:pt idx="5">
                  <c:v>6</c:v>
                </c:pt>
              </c:numCache>
            </c:numRef>
          </c:cat>
          <c:val>
            <c:numRef>
              <c:f>Sheet1!$B$2:$B$7</c:f>
              <c:numCache>
                <c:formatCode>General</c:formatCode>
                <c:ptCount val="6"/>
                <c:pt idx="0">
                  <c:v>50</c:v>
                </c:pt>
                <c:pt idx="1">
                  <c:v>50</c:v>
                </c:pt>
                <c:pt idx="2">
                  <c:v>50</c:v>
                </c:pt>
                <c:pt idx="3">
                  <c:v>50</c:v>
                </c:pt>
                <c:pt idx="4">
                  <c:v>50</c:v>
                </c:pt>
                <c:pt idx="5">
                  <c:v>50</c:v>
                </c:pt>
              </c:numCache>
            </c:numRef>
          </c:val>
          <c:extLst>
            <c:ext xmlns:c16="http://schemas.microsoft.com/office/drawing/2014/chart" uri="{C3380CC4-5D6E-409C-BE32-E72D297353CC}">
              <c16:uniqueId val="{00000008-42A9-4251-A76E-63E4AC157DB7}"/>
            </c:ext>
          </c:extLst>
        </c:ser>
        <c:dLbls>
          <c:showLegendKey val="0"/>
          <c:showVal val="0"/>
          <c:showCatName val="0"/>
          <c:showSerName val="0"/>
          <c:showPercent val="0"/>
          <c:showBubbleSize val="0"/>
          <c:showLeaderLines val="1"/>
        </c:dLbls>
        <c:firstSliceAng val="0"/>
        <c:holeSize val="6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a:innerShdw blurRad="63500" dist="50800" dir="13500000">
        <a:prstClr val="black">
          <a:alpha val="50000"/>
        </a:prstClr>
      </a:innerShdw>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E5F5FF"/>
            </a:solidFill>
            <a:ln>
              <a:noFill/>
            </a:ln>
            <a:effectLst>
              <a:innerShdw blurRad="63500" dist="38100" dir="13500000">
                <a:prstClr val="black">
                  <a:alpha val="50000"/>
                </a:prstClr>
              </a:innerShdw>
            </a:effectLst>
          </c:spPr>
          <c:explosion val="1"/>
          <c:dPt>
            <c:idx val="0"/>
            <c:bubble3D val="0"/>
            <c:spPr>
              <a:solidFill>
                <a:srgbClr val="0366A4"/>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1-D07F-4C75-8D06-7FAC77402BC4}"/>
              </c:ext>
            </c:extLst>
          </c:dPt>
          <c:dPt>
            <c:idx val="1"/>
            <c:bubble3D val="0"/>
            <c:spPr>
              <a:solidFill>
                <a:srgbClr val="0366A4"/>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2-D07F-4C75-8D06-7FAC77402BC4}"/>
              </c:ext>
            </c:extLst>
          </c:dPt>
          <c:cat>
            <c:numRef>
              <c:f>Sheet1!$A$2:$A$3</c:f>
              <c:numCache>
                <c:formatCode>General</c:formatCode>
                <c:ptCount val="2"/>
                <c:pt idx="0">
                  <c:v>1</c:v>
                </c:pt>
                <c:pt idx="1">
                  <c:v>2</c:v>
                </c:pt>
              </c:numCache>
            </c:numRef>
          </c:cat>
          <c:val>
            <c:numRef>
              <c:f>Sheet1!$B$2:$B$3</c:f>
              <c:numCache>
                <c:formatCode>General</c:formatCode>
                <c:ptCount val="2"/>
                <c:pt idx="0">
                  <c:v>50</c:v>
                </c:pt>
                <c:pt idx="1">
                  <c:v>50</c:v>
                </c:pt>
              </c:numCache>
            </c:numRef>
          </c:val>
          <c:extLst>
            <c:ext xmlns:c16="http://schemas.microsoft.com/office/drawing/2014/chart" uri="{C3380CC4-5D6E-409C-BE32-E72D297353CC}">
              <c16:uniqueId val="{00000000-D07F-4C75-8D06-7FAC77402BC4}"/>
            </c:ext>
          </c:extLst>
        </c:ser>
        <c:dLbls>
          <c:showLegendKey val="0"/>
          <c:showVal val="0"/>
          <c:showCatName val="0"/>
          <c:showSerName val="0"/>
          <c:showPercent val="0"/>
          <c:showBubbleSize val="0"/>
          <c:showLeaderLines val="1"/>
        </c:dLbls>
        <c:firstSliceAng val="0"/>
        <c:holeSize val="6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a:innerShdw blurRad="63500" dist="50800" dir="13500000">
        <a:prstClr val="black">
          <a:alpha val="50000"/>
        </a:prstClr>
      </a:innerShdw>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Sheet1!$B$5</c:f>
              <c:strCache>
                <c:ptCount val="1"/>
                <c:pt idx="0">
                  <c:v>Sales</c:v>
                </c:pt>
              </c:strCache>
            </c:strRef>
          </c:tx>
          <c:spPr>
            <a:solidFill>
              <a:schemeClr val="bg1">
                <a:lumMod val="95000"/>
              </a:schemeClr>
            </a:solidFill>
            <a:ln>
              <a:noFill/>
            </a:ln>
            <a:effectLst>
              <a:innerShdw blurRad="63500" dist="38100" dir="13500000">
                <a:prstClr val="black">
                  <a:alpha val="50000"/>
                </a:prstClr>
              </a:innerShdw>
            </a:effectLst>
          </c:spPr>
          <c:explosion val="8"/>
          <c:dPt>
            <c:idx val="0"/>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1-85FD-4B20-AF59-AD212A07BE35}"/>
              </c:ext>
            </c:extLst>
          </c:dPt>
          <c:dPt>
            <c:idx val="1"/>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3-85FD-4B20-AF59-AD212A07BE35}"/>
              </c:ext>
            </c:extLst>
          </c:dPt>
          <c:dPt>
            <c:idx val="2"/>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5-85FD-4B20-AF59-AD212A07BE35}"/>
              </c:ext>
            </c:extLst>
          </c:dPt>
          <c:dPt>
            <c:idx val="3"/>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7-85FD-4B20-AF59-AD212A07BE35}"/>
              </c:ext>
            </c:extLst>
          </c:dPt>
          <c:dPt>
            <c:idx val="4"/>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9-85FD-4B20-AF59-AD212A07BE35}"/>
              </c:ext>
            </c:extLst>
          </c:dPt>
          <c:dPt>
            <c:idx val="5"/>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B-85FD-4B20-AF59-AD212A07BE35}"/>
              </c:ext>
            </c:extLst>
          </c:dPt>
          <c:dPt>
            <c:idx val="6"/>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D-85FD-4B20-AF59-AD212A07BE35}"/>
              </c:ext>
            </c:extLst>
          </c:dPt>
          <c:dPt>
            <c:idx val="7"/>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F-85FD-4B20-AF59-AD212A07BE35}"/>
              </c:ext>
            </c:extLst>
          </c:dPt>
          <c:dPt>
            <c:idx val="8"/>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1-85FD-4B20-AF59-AD212A07BE35}"/>
              </c:ext>
            </c:extLst>
          </c:dPt>
          <c:dPt>
            <c:idx val="9"/>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3-85FD-4B20-AF59-AD212A07BE35}"/>
              </c:ext>
            </c:extLst>
          </c:dPt>
          <c:dPt>
            <c:idx val="10"/>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5-85FD-4B20-AF59-AD212A07BE35}"/>
              </c:ext>
            </c:extLst>
          </c:dPt>
          <c:dPt>
            <c:idx val="11"/>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7-85FD-4B20-AF59-AD212A07BE35}"/>
              </c:ext>
            </c:extLst>
          </c:dPt>
          <c:dPt>
            <c:idx val="12"/>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9-85FD-4B20-AF59-AD212A07BE35}"/>
              </c:ext>
            </c:extLst>
          </c:dPt>
          <c:dPt>
            <c:idx val="13"/>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B-85FD-4B20-AF59-AD212A07BE35}"/>
              </c:ext>
            </c:extLst>
          </c:dPt>
          <c:dPt>
            <c:idx val="14"/>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D-85FD-4B20-AF59-AD212A07BE35}"/>
              </c:ext>
            </c:extLst>
          </c:dPt>
          <c:dPt>
            <c:idx val="15"/>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F-85FD-4B20-AF59-AD212A07BE35}"/>
              </c:ext>
            </c:extLst>
          </c:dPt>
          <c:dPt>
            <c:idx val="16"/>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21-85FD-4B20-AF59-AD212A07BE35}"/>
              </c:ext>
            </c:extLst>
          </c:dPt>
          <c:dPt>
            <c:idx val="17"/>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23-85FD-4B20-AF59-AD212A07BE35}"/>
              </c:ext>
            </c:extLst>
          </c:dPt>
          <c:dPt>
            <c:idx val="18"/>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25-85FD-4B20-AF59-AD212A07BE35}"/>
              </c:ext>
            </c:extLst>
          </c:dPt>
          <c:dPt>
            <c:idx val="19"/>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27-85FD-4B20-AF59-AD212A07BE35}"/>
              </c:ext>
            </c:extLst>
          </c:dPt>
          <c:dPt>
            <c:idx val="20"/>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29-85FD-4B20-AF59-AD212A07BE35}"/>
              </c:ext>
            </c:extLst>
          </c:dPt>
          <c:dPt>
            <c:idx val="21"/>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2B-85FD-4B20-AF59-AD212A07BE35}"/>
              </c:ext>
            </c:extLst>
          </c:dPt>
          <c:dPt>
            <c:idx val="22"/>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2D-85FD-4B20-AF59-AD212A07BE35}"/>
              </c:ext>
            </c:extLst>
          </c:dPt>
          <c:dPt>
            <c:idx val="23"/>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2F-85FD-4B20-AF59-AD212A07BE35}"/>
              </c:ext>
            </c:extLst>
          </c:dPt>
          <c:dPt>
            <c:idx val="24"/>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31-85FD-4B20-AF59-AD212A07BE35}"/>
              </c:ext>
            </c:extLst>
          </c:dPt>
          <c:dPt>
            <c:idx val="25"/>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33-85FD-4B20-AF59-AD212A07BE35}"/>
              </c:ext>
            </c:extLst>
          </c:dPt>
          <c:dPt>
            <c:idx val="26"/>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35-85FD-4B20-AF59-AD212A07BE35}"/>
              </c:ext>
            </c:extLst>
          </c:dPt>
          <c:dPt>
            <c:idx val="27"/>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37-85FD-4B20-AF59-AD212A07BE35}"/>
              </c:ext>
            </c:extLst>
          </c:dPt>
          <c:dPt>
            <c:idx val="28"/>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39-85FD-4B20-AF59-AD212A07BE35}"/>
              </c:ext>
            </c:extLst>
          </c:dPt>
          <c:dPt>
            <c:idx val="29"/>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3B-85FD-4B20-AF59-AD212A07BE35}"/>
              </c:ext>
            </c:extLst>
          </c:dPt>
          <c:dPt>
            <c:idx val="30"/>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3D-85FD-4B20-AF59-AD212A07BE35}"/>
              </c:ext>
            </c:extLst>
          </c:dPt>
          <c:dPt>
            <c:idx val="31"/>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3F-85FD-4B20-AF59-AD212A07BE35}"/>
              </c:ext>
            </c:extLst>
          </c:dPt>
          <c:dPt>
            <c:idx val="32"/>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41-85FD-4B20-AF59-AD212A07BE35}"/>
              </c:ext>
            </c:extLst>
          </c:dPt>
          <c:dPt>
            <c:idx val="33"/>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43-85FD-4B20-AF59-AD212A07BE35}"/>
              </c:ext>
            </c:extLst>
          </c:dPt>
          <c:dPt>
            <c:idx val="34"/>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45-6B69-48A0-9112-4A302789EC54}"/>
              </c:ext>
            </c:extLst>
          </c:dPt>
          <c:dPt>
            <c:idx val="35"/>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47-6B69-48A0-9112-4A302789EC54}"/>
              </c:ext>
            </c:extLst>
          </c:dPt>
          <c:dPt>
            <c:idx val="36"/>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49-6B69-48A0-9112-4A302789EC54}"/>
              </c:ext>
            </c:extLst>
          </c:dPt>
          <c:dPt>
            <c:idx val="37"/>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4B-6B69-48A0-9112-4A302789EC54}"/>
              </c:ext>
            </c:extLst>
          </c:dPt>
          <c:dPt>
            <c:idx val="38"/>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4D-6B69-48A0-9112-4A302789EC54}"/>
              </c:ext>
            </c:extLst>
          </c:dPt>
          <c:dPt>
            <c:idx val="39"/>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4F-6B69-48A0-9112-4A302789EC54}"/>
              </c:ext>
            </c:extLst>
          </c:dPt>
          <c:dPt>
            <c:idx val="40"/>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51-6B69-48A0-9112-4A302789EC54}"/>
              </c:ext>
            </c:extLst>
          </c:dPt>
          <c:dPt>
            <c:idx val="41"/>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53-6B69-48A0-9112-4A302789EC54}"/>
              </c:ext>
            </c:extLst>
          </c:dPt>
          <c:dPt>
            <c:idx val="42"/>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55-6B69-48A0-9112-4A302789EC54}"/>
              </c:ext>
            </c:extLst>
          </c:dPt>
          <c:dPt>
            <c:idx val="43"/>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57-6B69-48A0-9112-4A302789EC54}"/>
              </c:ext>
            </c:extLst>
          </c:dPt>
          <c:dPt>
            <c:idx val="44"/>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59-6B69-48A0-9112-4A302789EC54}"/>
              </c:ext>
            </c:extLst>
          </c:dPt>
          <c:dPt>
            <c:idx val="45"/>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5B-6B69-48A0-9112-4A302789EC54}"/>
              </c:ext>
            </c:extLst>
          </c:dPt>
          <c:dPt>
            <c:idx val="46"/>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5D-6B69-48A0-9112-4A302789EC54}"/>
              </c:ext>
            </c:extLst>
          </c:dPt>
          <c:dPt>
            <c:idx val="47"/>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5F-6B69-48A0-9112-4A302789EC54}"/>
              </c:ext>
            </c:extLst>
          </c:dPt>
          <c:dPt>
            <c:idx val="48"/>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61-6B69-48A0-9112-4A302789EC54}"/>
              </c:ext>
            </c:extLst>
          </c:dPt>
          <c:dPt>
            <c:idx val="49"/>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63-6B69-48A0-9112-4A302789EC54}"/>
              </c:ext>
            </c:extLst>
          </c:dPt>
          <c:dPt>
            <c:idx val="50"/>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65-6B69-48A0-9112-4A302789EC54}"/>
              </c:ext>
            </c:extLst>
          </c:dPt>
          <c:cat>
            <c:numRef>
              <c:f>Sheet1!$A$6:$A$56</c:f>
              <c:numCache>
                <c:formatCode>General</c:formatCode>
                <c:ptCount val="5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numCache>
            </c:numRef>
          </c:cat>
          <c:val>
            <c:numRef>
              <c:f>Sheet1!$B$6:$B$56</c:f>
              <c:numCache>
                <c:formatCode>General</c:formatCode>
                <c:ptCount val="51"/>
                <c:pt idx="0">
                  <c:v>50</c:v>
                </c:pt>
                <c:pt idx="1">
                  <c:v>50</c:v>
                </c:pt>
                <c:pt idx="2">
                  <c:v>50</c:v>
                </c:pt>
                <c:pt idx="3">
                  <c:v>50</c:v>
                </c:pt>
                <c:pt idx="4">
                  <c:v>50</c:v>
                </c:pt>
                <c:pt idx="5">
                  <c:v>50</c:v>
                </c:pt>
                <c:pt idx="6">
                  <c:v>50</c:v>
                </c:pt>
                <c:pt idx="7">
                  <c:v>50</c:v>
                </c:pt>
                <c:pt idx="8">
                  <c:v>50</c:v>
                </c:pt>
                <c:pt idx="9">
                  <c:v>50</c:v>
                </c:pt>
                <c:pt idx="10">
                  <c:v>50</c:v>
                </c:pt>
                <c:pt idx="11">
                  <c:v>50</c:v>
                </c:pt>
                <c:pt idx="12">
                  <c:v>50</c:v>
                </c:pt>
                <c:pt idx="13">
                  <c:v>50</c:v>
                </c:pt>
                <c:pt idx="14">
                  <c:v>50</c:v>
                </c:pt>
                <c:pt idx="15">
                  <c:v>50</c:v>
                </c:pt>
                <c:pt idx="16">
                  <c:v>50</c:v>
                </c:pt>
                <c:pt idx="17">
                  <c:v>50</c:v>
                </c:pt>
                <c:pt idx="18">
                  <c:v>50</c:v>
                </c:pt>
                <c:pt idx="19">
                  <c:v>50</c:v>
                </c:pt>
                <c:pt idx="20">
                  <c:v>50</c:v>
                </c:pt>
                <c:pt idx="21">
                  <c:v>50</c:v>
                </c:pt>
                <c:pt idx="22">
                  <c:v>50</c:v>
                </c:pt>
                <c:pt idx="23">
                  <c:v>50</c:v>
                </c:pt>
                <c:pt idx="24">
                  <c:v>50</c:v>
                </c:pt>
                <c:pt idx="25">
                  <c:v>50</c:v>
                </c:pt>
                <c:pt idx="26">
                  <c:v>50</c:v>
                </c:pt>
                <c:pt idx="27">
                  <c:v>50</c:v>
                </c:pt>
                <c:pt idx="28">
                  <c:v>50</c:v>
                </c:pt>
                <c:pt idx="29">
                  <c:v>50</c:v>
                </c:pt>
                <c:pt idx="30">
                  <c:v>50</c:v>
                </c:pt>
                <c:pt idx="31">
                  <c:v>50</c:v>
                </c:pt>
                <c:pt idx="32">
                  <c:v>50</c:v>
                </c:pt>
                <c:pt idx="33">
                  <c:v>50</c:v>
                </c:pt>
                <c:pt idx="34">
                  <c:v>50</c:v>
                </c:pt>
                <c:pt idx="35">
                  <c:v>50</c:v>
                </c:pt>
                <c:pt idx="36">
                  <c:v>50</c:v>
                </c:pt>
                <c:pt idx="37">
                  <c:v>50</c:v>
                </c:pt>
                <c:pt idx="38">
                  <c:v>50</c:v>
                </c:pt>
                <c:pt idx="39">
                  <c:v>50</c:v>
                </c:pt>
                <c:pt idx="40">
                  <c:v>50</c:v>
                </c:pt>
                <c:pt idx="41">
                  <c:v>50</c:v>
                </c:pt>
                <c:pt idx="42">
                  <c:v>50</c:v>
                </c:pt>
                <c:pt idx="43">
                  <c:v>50</c:v>
                </c:pt>
                <c:pt idx="44">
                  <c:v>50</c:v>
                </c:pt>
                <c:pt idx="45">
                  <c:v>50</c:v>
                </c:pt>
                <c:pt idx="46">
                  <c:v>50</c:v>
                </c:pt>
                <c:pt idx="47">
                  <c:v>50</c:v>
                </c:pt>
                <c:pt idx="48">
                  <c:v>50</c:v>
                </c:pt>
                <c:pt idx="49">
                  <c:v>50</c:v>
                </c:pt>
                <c:pt idx="50">
                  <c:v>50</c:v>
                </c:pt>
              </c:numCache>
            </c:numRef>
          </c:val>
          <c:extLst>
            <c:ext xmlns:c16="http://schemas.microsoft.com/office/drawing/2014/chart" uri="{C3380CC4-5D6E-409C-BE32-E72D297353CC}">
              <c16:uniqueId val="{00000044-85FD-4B20-AF59-AD212A07BE35}"/>
            </c:ext>
          </c:extLst>
        </c:ser>
        <c:dLbls>
          <c:showLegendKey val="0"/>
          <c:showVal val="0"/>
          <c:showCatName val="0"/>
          <c:showSerName val="0"/>
          <c:showPercent val="0"/>
          <c:showBubbleSize val="0"/>
          <c:showLeaderLines val="1"/>
        </c:dLbls>
        <c:firstSliceAng val="0"/>
        <c:holeSize val="57"/>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a:innerShdw blurRad="63500" dist="50800" dir="13500000">
        <a:prstClr val="black">
          <a:alpha val="50000"/>
        </a:prstClr>
      </a:innerShdw>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bg1">
                <a:lumMod val="95000"/>
              </a:schemeClr>
            </a:solidFill>
            <a:ln>
              <a:noFill/>
            </a:ln>
            <a:effectLst>
              <a:innerShdw blurRad="63500" dist="38100" dir="13500000">
                <a:prstClr val="black">
                  <a:alpha val="50000"/>
                </a:prstClr>
              </a:innerShdw>
            </a:effectLst>
          </c:spPr>
          <c:explosion val="8"/>
          <c:dPt>
            <c:idx val="0"/>
            <c:bubble3D val="0"/>
            <c:spPr>
              <a:solidFill>
                <a:schemeClr val="accent6">
                  <a:lumMod val="50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1-BD09-4305-8A4F-CE6A0540EFF7}"/>
              </c:ext>
            </c:extLst>
          </c:dPt>
          <c:dPt>
            <c:idx val="1"/>
            <c:bubble3D val="0"/>
            <c:spPr>
              <a:solidFill>
                <a:schemeClr val="accent6">
                  <a:lumMod val="50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3-BD09-4305-8A4F-CE6A0540EFF7}"/>
              </c:ext>
            </c:extLst>
          </c:dPt>
          <c:dPt>
            <c:idx val="2"/>
            <c:bubble3D val="0"/>
            <c:spPr>
              <a:solidFill>
                <a:schemeClr val="accent6">
                  <a:lumMod val="50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5-BD09-4305-8A4F-CE6A0540EFF7}"/>
              </c:ext>
            </c:extLst>
          </c:dPt>
          <c:dPt>
            <c:idx val="3"/>
            <c:bubble3D val="0"/>
            <c:spPr>
              <a:solidFill>
                <a:schemeClr val="accent6">
                  <a:lumMod val="50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7-BD09-4305-8A4F-CE6A0540EFF7}"/>
              </c:ext>
            </c:extLst>
          </c:dPt>
          <c:dPt>
            <c:idx val="4"/>
            <c:bubble3D val="0"/>
            <c:spPr>
              <a:solidFill>
                <a:schemeClr val="accent6">
                  <a:lumMod val="50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9-BD09-4305-8A4F-CE6A0540EFF7}"/>
              </c:ext>
            </c:extLst>
          </c:dPt>
          <c:dPt>
            <c:idx val="5"/>
            <c:bubble3D val="0"/>
            <c:spPr>
              <a:solidFill>
                <a:schemeClr val="accent6">
                  <a:lumMod val="50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B-BD09-4305-8A4F-CE6A0540EFF7}"/>
              </c:ext>
            </c:extLst>
          </c:dPt>
          <c:dPt>
            <c:idx val="6"/>
            <c:bubble3D val="0"/>
            <c:spPr>
              <a:solidFill>
                <a:schemeClr val="accent6">
                  <a:lumMod val="50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D-BD09-4305-8A4F-CE6A0540EFF7}"/>
              </c:ext>
            </c:extLst>
          </c:dPt>
          <c:dPt>
            <c:idx val="7"/>
            <c:bubble3D val="0"/>
            <c:spPr>
              <a:solidFill>
                <a:schemeClr val="accent6">
                  <a:lumMod val="50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F-BD09-4305-8A4F-CE6A0540EFF7}"/>
              </c:ext>
            </c:extLst>
          </c:dPt>
          <c:dPt>
            <c:idx val="8"/>
            <c:bubble3D val="0"/>
            <c:spPr>
              <a:solidFill>
                <a:schemeClr val="accent6">
                  <a:lumMod val="50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1-BD09-4305-8A4F-CE6A0540EFF7}"/>
              </c:ext>
            </c:extLst>
          </c:dPt>
          <c:dPt>
            <c:idx val="9"/>
            <c:bubble3D val="0"/>
            <c:spPr>
              <a:solidFill>
                <a:schemeClr val="accent6">
                  <a:lumMod val="50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3-BD09-4305-8A4F-CE6A0540EFF7}"/>
              </c:ext>
            </c:extLst>
          </c:dPt>
          <c:dPt>
            <c:idx val="10"/>
            <c:bubble3D val="0"/>
            <c:spPr>
              <a:solidFill>
                <a:schemeClr val="accent6">
                  <a:lumMod val="50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5-BD09-4305-8A4F-CE6A0540EFF7}"/>
              </c:ext>
            </c:extLst>
          </c:dPt>
          <c:dPt>
            <c:idx val="11"/>
            <c:bubble3D val="0"/>
            <c:spPr>
              <a:solidFill>
                <a:schemeClr val="accent6">
                  <a:lumMod val="50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7-BD09-4305-8A4F-CE6A0540EFF7}"/>
              </c:ext>
            </c:extLst>
          </c:dPt>
          <c:dPt>
            <c:idx val="12"/>
            <c:bubble3D val="0"/>
            <c:spPr>
              <a:solidFill>
                <a:schemeClr val="accent6">
                  <a:lumMod val="50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9-BD09-4305-8A4F-CE6A0540EFF7}"/>
              </c:ext>
            </c:extLst>
          </c:dPt>
          <c:dPt>
            <c:idx val="13"/>
            <c:bubble3D val="0"/>
            <c:spPr>
              <a:solidFill>
                <a:schemeClr val="accent6">
                  <a:lumMod val="50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B-BD09-4305-8A4F-CE6A0540EFF7}"/>
              </c:ext>
            </c:extLst>
          </c:dPt>
          <c:dPt>
            <c:idx val="14"/>
            <c:bubble3D val="0"/>
            <c:spPr>
              <a:solidFill>
                <a:srgbClr val="385723"/>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D-BD09-4305-8A4F-CE6A0540EFF7}"/>
              </c:ext>
            </c:extLst>
          </c:dPt>
          <c:dPt>
            <c:idx val="15"/>
            <c:bubble3D val="0"/>
            <c:spPr>
              <a:solidFill>
                <a:srgbClr val="385723"/>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F-BD09-4305-8A4F-CE6A0540EFF7}"/>
              </c:ext>
            </c:extLst>
          </c:dPt>
          <c:dPt>
            <c:idx val="16"/>
            <c:bubble3D val="0"/>
            <c:spPr>
              <a:solidFill>
                <a:srgbClr val="385723"/>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21-BD09-4305-8A4F-CE6A0540EFF7}"/>
              </c:ext>
            </c:extLst>
          </c:dPt>
          <c:dPt>
            <c:idx val="17"/>
            <c:bubble3D val="0"/>
            <c:spPr>
              <a:solidFill>
                <a:srgbClr val="385723"/>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23-BD09-4305-8A4F-CE6A0540EFF7}"/>
              </c:ext>
            </c:extLst>
          </c:dPt>
          <c:dPt>
            <c:idx val="18"/>
            <c:bubble3D val="0"/>
            <c:spPr>
              <a:solidFill>
                <a:srgbClr val="385723"/>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25-BD09-4305-8A4F-CE6A0540EFF7}"/>
              </c:ext>
            </c:extLst>
          </c:dPt>
          <c:dPt>
            <c:idx val="19"/>
            <c:bubble3D val="0"/>
            <c:spPr>
              <a:solidFill>
                <a:srgbClr val="385723"/>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27-BD09-4305-8A4F-CE6A0540EFF7}"/>
              </c:ext>
            </c:extLst>
          </c:dPt>
          <c:dPt>
            <c:idx val="20"/>
            <c:bubble3D val="0"/>
            <c:spPr>
              <a:solidFill>
                <a:srgbClr val="385723"/>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29-BD09-4305-8A4F-CE6A0540EFF7}"/>
              </c:ext>
            </c:extLst>
          </c:dPt>
          <c:dPt>
            <c:idx val="21"/>
            <c:bubble3D val="0"/>
            <c:spPr>
              <a:solidFill>
                <a:srgbClr val="385723"/>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2B-BD09-4305-8A4F-CE6A0540EFF7}"/>
              </c:ext>
            </c:extLst>
          </c:dPt>
          <c:dPt>
            <c:idx val="22"/>
            <c:bubble3D val="0"/>
            <c:spPr>
              <a:solidFill>
                <a:srgbClr val="385723"/>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2D-BD09-4305-8A4F-CE6A0540EFF7}"/>
              </c:ext>
            </c:extLst>
          </c:dPt>
          <c:dPt>
            <c:idx val="23"/>
            <c:bubble3D val="0"/>
            <c:spPr>
              <a:solidFill>
                <a:srgbClr val="385723"/>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2F-BD09-4305-8A4F-CE6A0540EFF7}"/>
              </c:ext>
            </c:extLst>
          </c:dPt>
          <c:dPt>
            <c:idx val="24"/>
            <c:bubble3D val="0"/>
            <c:spPr>
              <a:solidFill>
                <a:srgbClr val="385723"/>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31-BD09-4305-8A4F-CE6A0540EFF7}"/>
              </c:ext>
            </c:extLst>
          </c:dPt>
          <c:dPt>
            <c:idx val="25"/>
            <c:bubble3D val="0"/>
            <c:spPr>
              <a:solidFill>
                <a:srgbClr val="385723"/>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33-BD09-4305-8A4F-CE6A0540EFF7}"/>
              </c:ext>
            </c:extLst>
          </c:dPt>
          <c:dPt>
            <c:idx val="26"/>
            <c:bubble3D val="0"/>
            <c:spPr>
              <a:solidFill>
                <a:srgbClr val="A5CC8B"/>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35-BD09-4305-8A4F-CE6A0540EFF7}"/>
              </c:ext>
            </c:extLst>
          </c:dPt>
          <c:dPt>
            <c:idx val="27"/>
            <c:bubble3D val="0"/>
            <c:spPr>
              <a:solidFill>
                <a:schemeClr val="accent6">
                  <a:lumMod val="60000"/>
                  <a:lumOff val="40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37-BD09-4305-8A4F-CE6A0540EFF7}"/>
              </c:ext>
            </c:extLst>
          </c:dPt>
          <c:dPt>
            <c:idx val="28"/>
            <c:bubble3D val="0"/>
            <c:spPr>
              <a:solidFill>
                <a:schemeClr val="accent6">
                  <a:lumMod val="60000"/>
                  <a:lumOff val="40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39-BD09-4305-8A4F-CE6A0540EFF7}"/>
              </c:ext>
            </c:extLst>
          </c:dPt>
          <c:dPt>
            <c:idx val="29"/>
            <c:bubble3D val="0"/>
            <c:spPr>
              <a:solidFill>
                <a:schemeClr val="accent6">
                  <a:lumMod val="60000"/>
                  <a:lumOff val="40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3B-BD09-4305-8A4F-CE6A0540EFF7}"/>
              </c:ext>
            </c:extLst>
          </c:dPt>
          <c:dPt>
            <c:idx val="30"/>
            <c:bubble3D val="0"/>
            <c:spPr>
              <a:solidFill>
                <a:schemeClr val="accent6">
                  <a:lumMod val="60000"/>
                  <a:lumOff val="40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3D-BD09-4305-8A4F-CE6A0540EFF7}"/>
              </c:ext>
            </c:extLst>
          </c:dPt>
          <c:dPt>
            <c:idx val="31"/>
            <c:bubble3D val="0"/>
            <c:spPr>
              <a:solidFill>
                <a:schemeClr val="accent6">
                  <a:lumMod val="60000"/>
                  <a:lumOff val="40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3F-BD09-4305-8A4F-CE6A0540EFF7}"/>
              </c:ext>
            </c:extLst>
          </c:dPt>
          <c:dPt>
            <c:idx val="32"/>
            <c:bubble3D val="0"/>
            <c:spPr>
              <a:solidFill>
                <a:schemeClr val="accent6">
                  <a:lumMod val="60000"/>
                  <a:lumOff val="40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41-BD09-4305-8A4F-CE6A0540EFF7}"/>
              </c:ext>
            </c:extLst>
          </c:dPt>
          <c:dPt>
            <c:idx val="33"/>
            <c:bubble3D val="0"/>
            <c:spPr>
              <a:solidFill>
                <a:srgbClr val="A9D18E"/>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43-BD09-4305-8A4F-CE6A0540EFF7}"/>
              </c:ext>
            </c:extLst>
          </c:dPt>
          <c:dPt>
            <c:idx val="34"/>
            <c:bubble3D val="0"/>
            <c:spPr>
              <a:solidFill>
                <a:srgbClr val="A9D18E"/>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44-6C58-40A1-8406-6CDB654DB313}"/>
              </c:ext>
            </c:extLst>
          </c:dPt>
          <c:dPt>
            <c:idx val="35"/>
            <c:bubble3D val="0"/>
            <c:spPr>
              <a:solidFill>
                <a:srgbClr val="A9D18E"/>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45-6C58-40A1-8406-6CDB654DB313}"/>
              </c:ext>
            </c:extLst>
          </c:dPt>
          <c:dPt>
            <c:idx val="36"/>
            <c:bubble3D val="0"/>
            <c:spPr>
              <a:solidFill>
                <a:srgbClr val="A9D18E"/>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48-B9AD-4A96-9473-A28CBCF6AAEC}"/>
              </c:ext>
            </c:extLst>
          </c:dPt>
          <c:dPt>
            <c:idx val="37"/>
            <c:bubble3D val="0"/>
            <c:spPr>
              <a:solidFill>
                <a:srgbClr val="A9D18E"/>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49-B9AD-4A96-9473-A28CBCF6AAEC}"/>
              </c:ext>
            </c:extLst>
          </c:dPt>
          <c:dPt>
            <c:idx val="38"/>
            <c:bubble3D val="0"/>
            <c:spPr>
              <a:solidFill>
                <a:srgbClr val="A9D18E"/>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4A-B9AD-4A96-9473-A28CBCF6AAEC}"/>
              </c:ext>
            </c:extLst>
          </c:dPt>
          <c:dPt>
            <c:idx val="39"/>
            <c:bubble3D val="0"/>
            <c:spPr>
              <a:solidFill>
                <a:srgbClr val="A9D18E"/>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4B-B9AD-4A96-9473-A28CBCF6AAEC}"/>
              </c:ext>
            </c:extLst>
          </c:dPt>
          <c:dPt>
            <c:idx val="40"/>
            <c:bubble3D val="0"/>
            <c:spPr>
              <a:solidFill>
                <a:srgbClr val="A9D18E"/>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4C-B9AD-4A96-9473-A28CBCF6AAEC}"/>
              </c:ext>
            </c:extLst>
          </c:dPt>
          <c:dPt>
            <c:idx val="41"/>
            <c:bubble3D val="0"/>
            <c:spPr>
              <a:solidFill>
                <a:srgbClr val="A9D18E"/>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4D-B9AD-4A96-9473-A28CBCF6AAEC}"/>
              </c:ext>
            </c:extLst>
          </c:dPt>
          <c:dPt>
            <c:idx val="42"/>
            <c:bubble3D val="0"/>
            <c:spPr>
              <a:solidFill>
                <a:srgbClr val="A9D18E"/>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4E-B9AD-4A96-9473-A28CBCF6AAEC}"/>
              </c:ext>
            </c:extLst>
          </c:dPt>
          <c:dPt>
            <c:idx val="43"/>
            <c:bubble3D val="0"/>
            <c:spPr>
              <a:solidFill>
                <a:srgbClr val="A9D18E"/>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4F-B9AD-4A96-9473-A28CBCF6AAEC}"/>
              </c:ext>
            </c:extLst>
          </c:dPt>
          <c:dPt>
            <c:idx val="44"/>
            <c:bubble3D val="0"/>
            <c:spPr>
              <a:solidFill>
                <a:srgbClr val="A9D18E"/>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50-B9AD-4A96-9473-A28CBCF6AAEC}"/>
              </c:ext>
            </c:extLst>
          </c:dPt>
          <c:dPt>
            <c:idx val="45"/>
            <c:bubble3D val="0"/>
            <c:spPr>
              <a:solidFill>
                <a:srgbClr val="E6F2DE"/>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51-B9AD-4A96-9473-A28CBCF6AAEC}"/>
              </c:ext>
            </c:extLst>
          </c:dPt>
          <c:dPt>
            <c:idx val="46"/>
            <c:bubble3D val="0"/>
            <c:spPr>
              <a:solidFill>
                <a:srgbClr val="E6F2DE"/>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52-B9AD-4A96-9473-A28CBCF6AAEC}"/>
              </c:ext>
            </c:extLst>
          </c:dPt>
          <c:dPt>
            <c:idx val="47"/>
            <c:bubble3D val="0"/>
            <c:spPr>
              <a:solidFill>
                <a:srgbClr val="E6F2DE"/>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53-B9AD-4A96-9473-A28CBCF6AAEC}"/>
              </c:ext>
            </c:extLst>
          </c:dPt>
          <c:dPt>
            <c:idx val="48"/>
            <c:bubble3D val="0"/>
            <c:spPr>
              <a:solidFill>
                <a:srgbClr val="E6F2DE"/>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54-B9AD-4A96-9473-A28CBCF6AAEC}"/>
              </c:ext>
            </c:extLst>
          </c:dPt>
          <c:dPt>
            <c:idx val="49"/>
            <c:bubble3D val="0"/>
            <c:spPr>
              <a:solidFill>
                <a:srgbClr val="E6F2DE"/>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55-B9AD-4A96-9473-A28CBCF6AAEC}"/>
              </c:ext>
            </c:extLst>
          </c:dPt>
          <c:dPt>
            <c:idx val="50"/>
            <c:bubble3D val="0"/>
            <c:spPr>
              <a:solidFill>
                <a:srgbClr val="E6F2DE"/>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56-B9AD-4A96-9473-A28CBCF6AAEC}"/>
              </c:ext>
            </c:extLst>
          </c:dPt>
          <c:cat>
            <c:numRef>
              <c:f>Sheet1!$A$2:$A$52</c:f>
              <c:numCache>
                <c:formatCode>General</c:formatCode>
                <c:ptCount val="5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numCache>
            </c:numRef>
          </c:cat>
          <c:val>
            <c:numRef>
              <c:f>Sheet1!$B$2:$B$52</c:f>
              <c:numCache>
                <c:formatCode>General</c:formatCode>
                <c:ptCount val="51"/>
                <c:pt idx="0">
                  <c:v>50</c:v>
                </c:pt>
                <c:pt idx="1">
                  <c:v>50</c:v>
                </c:pt>
                <c:pt idx="2">
                  <c:v>50</c:v>
                </c:pt>
                <c:pt idx="3">
                  <c:v>50</c:v>
                </c:pt>
                <c:pt idx="4">
                  <c:v>50</c:v>
                </c:pt>
                <c:pt idx="5">
                  <c:v>50</c:v>
                </c:pt>
                <c:pt idx="6">
                  <c:v>50</c:v>
                </c:pt>
                <c:pt idx="7">
                  <c:v>50</c:v>
                </c:pt>
                <c:pt idx="8">
                  <c:v>50</c:v>
                </c:pt>
                <c:pt idx="9">
                  <c:v>50</c:v>
                </c:pt>
                <c:pt idx="10">
                  <c:v>50</c:v>
                </c:pt>
                <c:pt idx="11">
                  <c:v>50</c:v>
                </c:pt>
                <c:pt idx="12">
                  <c:v>50</c:v>
                </c:pt>
                <c:pt idx="13">
                  <c:v>50</c:v>
                </c:pt>
                <c:pt idx="14">
                  <c:v>50</c:v>
                </c:pt>
                <c:pt idx="15">
                  <c:v>50</c:v>
                </c:pt>
                <c:pt idx="16">
                  <c:v>50</c:v>
                </c:pt>
                <c:pt idx="17">
                  <c:v>50</c:v>
                </c:pt>
                <c:pt idx="18">
                  <c:v>50</c:v>
                </c:pt>
                <c:pt idx="19">
                  <c:v>50</c:v>
                </c:pt>
                <c:pt idx="20">
                  <c:v>50</c:v>
                </c:pt>
                <c:pt idx="21">
                  <c:v>50</c:v>
                </c:pt>
                <c:pt idx="22">
                  <c:v>50</c:v>
                </c:pt>
                <c:pt idx="23">
                  <c:v>50</c:v>
                </c:pt>
                <c:pt idx="24">
                  <c:v>50</c:v>
                </c:pt>
                <c:pt idx="25">
                  <c:v>50</c:v>
                </c:pt>
                <c:pt idx="26">
                  <c:v>50</c:v>
                </c:pt>
                <c:pt idx="27">
                  <c:v>50</c:v>
                </c:pt>
                <c:pt idx="28">
                  <c:v>50</c:v>
                </c:pt>
                <c:pt idx="29">
                  <c:v>50</c:v>
                </c:pt>
                <c:pt idx="30">
                  <c:v>50</c:v>
                </c:pt>
                <c:pt idx="31">
                  <c:v>50</c:v>
                </c:pt>
                <c:pt idx="32">
                  <c:v>50</c:v>
                </c:pt>
                <c:pt idx="33">
                  <c:v>50</c:v>
                </c:pt>
                <c:pt idx="34">
                  <c:v>50</c:v>
                </c:pt>
                <c:pt idx="35">
                  <c:v>50</c:v>
                </c:pt>
                <c:pt idx="36">
                  <c:v>50</c:v>
                </c:pt>
                <c:pt idx="37">
                  <c:v>50</c:v>
                </c:pt>
                <c:pt idx="38">
                  <c:v>50</c:v>
                </c:pt>
                <c:pt idx="39">
                  <c:v>50</c:v>
                </c:pt>
                <c:pt idx="40">
                  <c:v>50</c:v>
                </c:pt>
                <c:pt idx="41">
                  <c:v>50</c:v>
                </c:pt>
                <c:pt idx="42">
                  <c:v>50</c:v>
                </c:pt>
                <c:pt idx="43">
                  <c:v>50</c:v>
                </c:pt>
                <c:pt idx="44">
                  <c:v>50</c:v>
                </c:pt>
                <c:pt idx="45">
                  <c:v>50</c:v>
                </c:pt>
                <c:pt idx="46">
                  <c:v>50</c:v>
                </c:pt>
                <c:pt idx="47">
                  <c:v>50</c:v>
                </c:pt>
                <c:pt idx="48">
                  <c:v>50</c:v>
                </c:pt>
                <c:pt idx="49">
                  <c:v>50</c:v>
                </c:pt>
                <c:pt idx="50">
                  <c:v>50</c:v>
                </c:pt>
              </c:numCache>
            </c:numRef>
          </c:val>
          <c:extLst>
            <c:ext xmlns:c16="http://schemas.microsoft.com/office/drawing/2014/chart" uri="{C3380CC4-5D6E-409C-BE32-E72D297353CC}">
              <c16:uniqueId val="{00000044-BD09-4305-8A4F-CE6A0540EFF7}"/>
            </c:ext>
          </c:extLst>
        </c:ser>
        <c:dLbls>
          <c:showLegendKey val="0"/>
          <c:showVal val="0"/>
          <c:showCatName val="0"/>
          <c:showSerName val="0"/>
          <c:showPercent val="0"/>
          <c:showBubbleSize val="0"/>
          <c:showLeaderLines val="1"/>
        </c:dLbls>
        <c:firstSliceAng val="0"/>
        <c:holeSize val="57"/>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a:innerShdw blurRad="63500" dist="50800" dir="13500000">
        <a:prstClr val="black">
          <a:alpha val="50000"/>
        </a:prstClr>
      </a:innerShdw>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541418143754702E-2"/>
          <c:y val="0"/>
          <c:w val="0.75956536063991664"/>
          <c:h val="0.93526654821263622"/>
        </c:manualLayout>
      </c:layout>
      <c:doughnutChart>
        <c:varyColors val="1"/>
        <c:ser>
          <c:idx val="0"/>
          <c:order val="0"/>
          <c:tx>
            <c:strRef>
              <c:f>Sheet1!$B$1</c:f>
              <c:strCache>
                <c:ptCount val="1"/>
                <c:pt idx="0">
                  <c:v>Sales</c:v>
                </c:pt>
              </c:strCache>
            </c:strRef>
          </c:tx>
          <c:spPr>
            <a:solidFill>
              <a:schemeClr val="bg1">
                <a:lumMod val="95000"/>
              </a:schemeClr>
            </a:solidFill>
            <a:ln>
              <a:noFill/>
            </a:ln>
            <a:effectLst>
              <a:innerShdw blurRad="63500" dist="38100" dir="13500000">
                <a:prstClr val="black">
                  <a:alpha val="50000"/>
                </a:prstClr>
              </a:innerShdw>
            </a:effectLst>
          </c:spPr>
          <c:dPt>
            <c:idx val="0"/>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1-A91D-4167-9461-B488A0C6DAEA}"/>
              </c:ext>
            </c:extLst>
          </c:dPt>
          <c:dPt>
            <c:idx val="1"/>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3-A91D-4167-9461-B488A0C6DAEA}"/>
              </c:ext>
            </c:extLst>
          </c:dPt>
          <c:dPt>
            <c:idx val="2"/>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5-A91D-4167-9461-B488A0C6DAEA}"/>
              </c:ext>
            </c:extLst>
          </c:dPt>
          <c:dPt>
            <c:idx val="3"/>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7-A91D-4167-9461-B488A0C6DAEA}"/>
              </c:ext>
            </c:extLst>
          </c:dPt>
          <c:dPt>
            <c:idx val="4"/>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9-A91D-4167-9461-B488A0C6DAEA}"/>
              </c:ext>
            </c:extLst>
          </c:dPt>
          <c:dPt>
            <c:idx val="5"/>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B-A91D-4167-9461-B488A0C6DAEA}"/>
              </c:ext>
            </c:extLst>
          </c:dPt>
          <c:dPt>
            <c:idx val="6"/>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D-A91D-4167-9461-B488A0C6DAEA}"/>
              </c:ext>
            </c:extLst>
          </c:dPt>
          <c:dPt>
            <c:idx val="7"/>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F-A91D-4167-9461-B488A0C6DAEA}"/>
              </c:ext>
            </c:extLst>
          </c:dPt>
          <c:dPt>
            <c:idx val="8"/>
            <c:bubble3D val="0"/>
            <c:spPr>
              <a:solidFill>
                <a:schemeClr val="bg1">
                  <a:lumMod val="95000"/>
                </a:schemeClr>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1-A91D-4167-9461-B488A0C6DAEA}"/>
              </c:ext>
            </c:extLst>
          </c:dPt>
          <c:cat>
            <c:numRef>
              <c:f>Sheet1!$A$2:$A$10</c:f>
              <c:numCache>
                <c:formatCode>General</c:formatCode>
                <c:ptCount val="9"/>
                <c:pt idx="0">
                  <c:v>1</c:v>
                </c:pt>
                <c:pt idx="1">
                  <c:v>2</c:v>
                </c:pt>
                <c:pt idx="2">
                  <c:v>3</c:v>
                </c:pt>
                <c:pt idx="3">
                  <c:v>4</c:v>
                </c:pt>
                <c:pt idx="4">
                  <c:v>5</c:v>
                </c:pt>
                <c:pt idx="5">
                  <c:v>6</c:v>
                </c:pt>
                <c:pt idx="6">
                  <c:v>7</c:v>
                </c:pt>
                <c:pt idx="7">
                  <c:v>8</c:v>
                </c:pt>
                <c:pt idx="8">
                  <c:v>9</c:v>
                </c:pt>
              </c:numCache>
            </c:numRef>
          </c:cat>
          <c:val>
            <c:numRef>
              <c:f>Sheet1!$B$2:$B$10</c:f>
              <c:numCache>
                <c:formatCode>General</c:formatCode>
                <c:ptCount val="9"/>
                <c:pt idx="0">
                  <c:v>9</c:v>
                </c:pt>
                <c:pt idx="1">
                  <c:v>9</c:v>
                </c:pt>
                <c:pt idx="2">
                  <c:v>9</c:v>
                </c:pt>
                <c:pt idx="3">
                  <c:v>9</c:v>
                </c:pt>
                <c:pt idx="4">
                  <c:v>9</c:v>
                </c:pt>
                <c:pt idx="5">
                  <c:v>9</c:v>
                </c:pt>
                <c:pt idx="6">
                  <c:v>9</c:v>
                </c:pt>
                <c:pt idx="7">
                  <c:v>9</c:v>
                </c:pt>
                <c:pt idx="8">
                  <c:v>9</c:v>
                </c:pt>
              </c:numCache>
            </c:numRef>
          </c:val>
          <c:extLst>
            <c:ext xmlns:c16="http://schemas.microsoft.com/office/drawing/2014/chart" uri="{C3380CC4-5D6E-409C-BE32-E72D297353CC}">
              <c16:uniqueId val="{00000012-A91D-4167-9461-B488A0C6DAEA}"/>
            </c:ext>
          </c:extLst>
        </c:ser>
        <c:dLbls>
          <c:showLegendKey val="0"/>
          <c:showVal val="0"/>
          <c:showCatName val="0"/>
          <c:showSerName val="0"/>
          <c:showPercent val="0"/>
          <c:showBubbleSize val="0"/>
          <c:showLeaderLines val="1"/>
        </c:dLbls>
        <c:firstSliceAng val="0"/>
        <c:holeSize val="6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a:innerShdw blurRad="63500" dist="50800" dir="13500000">
        <a:prstClr val="black">
          <a:alpha val="50000"/>
        </a:prstClr>
      </a:innerShdw>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FADBC6"/>
            </a:solidFill>
            <a:ln>
              <a:noFill/>
            </a:ln>
            <a:effectLst>
              <a:innerShdw blurRad="63500" dist="38100" dir="13500000">
                <a:prstClr val="black">
                  <a:alpha val="50000"/>
                </a:prstClr>
              </a:innerShdw>
            </a:effectLst>
          </c:spPr>
          <c:dPt>
            <c:idx val="0"/>
            <c:bubble3D val="0"/>
            <c:spPr>
              <a:solidFill>
                <a:srgbClr val="6F345F"/>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1-02C5-4AE2-9AA7-0C0B27C503F5}"/>
              </c:ext>
            </c:extLst>
          </c:dPt>
          <c:dPt>
            <c:idx val="1"/>
            <c:bubble3D val="0"/>
            <c:spPr>
              <a:solidFill>
                <a:srgbClr val="6F345F"/>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3-02C5-4AE2-9AA7-0C0B27C503F5}"/>
              </c:ext>
            </c:extLst>
          </c:dPt>
          <c:dPt>
            <c:idx val="2"/>
            <c:bubble3D val="0"/>
            <c:spPr>
              <a:solidFill>
                <a:srgbClr val="6F345F"/>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5-02C5-4AE2-9AA7-0C0B27C503F5}"/>
              </c:ext>
            </c:extLst>
          </c:dPt>
          <c:dPt>
            <c:idx val="3"/>
            <c:bubble3D val="0"/>
            <c:spPr>
              <a:solidFill>
                <a:srgbClr val="6F345F"/>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7-02C5-4AE2-9AA7-0C0B27C503F5}"/>
              </c:ext>
            </c:extLst>
          </c:dPt>
          <c:dPt>
            <c:idx val="4"/>
            <c:bubble3D val="0"/>
            <c:spPr>
              <a:solidFill>
                <a:srgbClr val="6F345F"/>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9-02C5-4AE2-9AA7-0C0B27C503F5}"/>
              </c:ext>
            </c:extLst>
          </c:dPt>
          <c:dPt>
            <c:idx val="5"/>
            <c:bubble3D val="0"/>
            <c:spPr>
              <a:solidFill>
                <a:srgbClr val="6F345F"/>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B-02C5-4AE2-9AA7-0C0B27C503F5}"/>
              </c:ext>
            </c:extLst>
          </c:dPt>
          <c:dPt>
            <c:idx val="6"/>
            <c:bubble3D val="0"/>
            <c:spPr>
              <a:solidFill>
                <a:srgbClr val="C7B5C1"/>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D-02C5-4AE2-9AA7-0C0B27C503F5}"/>
              </c:ext>
            </c:extLst>
          </c:dPt>
          <c:dPt>
            <c:idx val="7"/>
            <c:bubble3D val="0"/>
            <c:spPr>
              <a:solidFill>
                <a:srgbClr val="C7B5C1"/>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0F-02C5-4AE2-9AA7-0C0B27C503F5}"/>
              </c:ext>
            </c:extLst>
          </c:dPt>
          <c:dPt>
            <c:idx val="8"/>
            <c:bubble3D val="0"/>
            <c:spPr>
              <a:solidFill>
                <a:srgbClr val="C7B5C1"/>
              </a:solidFill>
              <a:ln>
                <a:noFill/>
              </a:ln>
              <a:effectLst>
                <a:innerShdw blurRad="63500" dist="38100" dir="13500000">
                  <a:prstClr val="black">
                    <a:alpha val="50000"/>
                  </a:prstClr>
                </a:innerShdw>
              </a:effectLst>
            </c:spPr>
            <c:extLst>
              <c:ext xmlns:c16="http://schemas.microsoft.com/office/drawing/2014/chart" uri="{C3380CC4-5D6E-409C-BE32-E72D297353CC}">
                <c16:uniqueId val="{00000011-02C5-4AE2-9AA7-0C0B27C503F5}"/>
              </c:ext>
            </c:extLst>
          </c:dPt>
          <c:cat>
            <c:numRef>
              <c:f>Sheet1!$A$2:$A$10</c:f>
              <c:numCache>
                <c:formatCode>General</c:formatCode>
                <c:ptCount val="9"/>
                <c:pt idx="0">
                  <c:v>1</c:v>
                </c:pt>
                <c:pt idx="1">
                  <c:v>2</c:v>
                </c:pt>
                <c:pt idx="2">
                  <c:v>3</c:v>
                </c:pt>
                <c:pt idx="3">
                  <c:v>4</c:v>
                </c:pt>
                <c:pt idx="4">
                  <c:v>5</c:v>
                </c:pt>
                <c:pt idx="5">
                  <c:v>6</c:v>
                </c:pt>
                <c:pt idx="6">
                  <c:v>7</c:v>
                </c:pt>
                <c:pt idx="7">
                  <c:v>8</c:v>
                </c:pt>
                <c:pt idx="8">
                  <c:v>9</c:v>
                </c:pt>
              </c:numCache>
            </c:numRef>
          </c:cat>
          <c:val>
            <c:numRef>
              <c:f>Sheet1!$B$2:$B$10</c:f>
              <c:numCache>
                <c:formatCode>General</c:formatCode>
                <c:ptCount val="9"/>
                <c:pt idx="0">
                  <c:v>9</c:v>
                </c:pt>
                <c:pt idx="1">
                  <c:v>9</c:v>
                </c:pt>
                <c:pt idx="2">
                  <c:v>9</c:v>
                </c:pt>
                <c:pt idx="3">
                  <c:v>9</c:v>
                </c:pt>
                <c:pt idx="4">
                  <c:v>9</c:v>
                </c:pt>
                <c:pt idx="5">
                  <c:v>9</c:v>
                </c:pt>
                <c:pt idx="6">
                  <c:v>9</c:v>
                </c:pt>
                <c:pt idx="7">
                  <c:v>9</c:v>
                </c:pt>
                <c:pt idx="8">
                  <c:v>9</c:v>
                </c:pt>
              </c:numCache>
            </c:numRef>
          </c:val>
          <c:extLst>
            <c:ext xmlns:c16="http://schemas.microsoft.com/office/drawing/2014/chart" uri="{C3380CC4-5D6E-409C-BE32-E72D297353CC}">
              <c16:uniqueId val="{00000012-02C5-4AE2-9AA7-0C0B27C503F5}"/>
            </c:ext>
          </c:extLst>
        </c:ser>
        <c:dLbls>
          <c:showLegendKey val="0"/>
          <c:showVal val="0"/>
          <c:showCatName val="0"/>
          <c:showSerName val="0"/>
          <c:showPercent val="0"/>
          <c:showBubbleSize val="0"/>
          <c:showLeaderLines val="1"/>
        </c:dLbls>
        <c:firstSliceAng val="0"/>
        <c:holeSize val="61"/>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a:innerShdw blurRad="63500" dist="50800" dir="13500000">
        <a:prstClr val="black">
          <a:alpha val="50000"/>
        </a:prstClr>
      </a:innerShdw>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7.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8.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9.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10.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1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12.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13.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14.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15.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16.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17.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18.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19.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0.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03E7B0-267A-E043-8115-EC43E0C6BA1F}" type="datetimeFigureOut">
              <a:rPr lang="en-US" smtClean="0"/>
              <a:t>4/12/2024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FF0176-6DAA-A34C-A41E-0A5CD8672394}" type="slidenum">
              <a:rPr lang="en-US" smtClean="0"/>
              <a:t>‹#›</a:t>
            </a:fld>
            <a:endParaRPr lang="en-US"/>
          </a:p>
        </p:txBody>
      </p:sp>
    </p:spTree>
    <p:extLst>
      <p:ext uri="{BB962C8B-B14F-4D97-AF65-F5344CB8AC3E}">
        <p14:creationId xmlns:p14="http://schemas.microsoft.com/office/powerpoint/2010/main" val="2273192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app.affinitylearning.ca/share/9f3ePasejHwIRHtz5a5dPw/sessions/910707"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connect.islandhealth.ca/depts/sm/SitePages/Home.aspx"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CFF0176-6DAA-A34C-A41E-0A5CD8672394}" type="slidenum">
              <a:rPr lang="en-US" smtClean="0"/>
              <a:t>1</a:t>
            </a:fld>
            <a:endParaRPr lang="en-US"/>
          </a:p>
        </p:txBody>
      </p:sp>
    </p:spTree>
    <p:extLst>
      <p:ext uri="{BB962C8B-B14F-4D97-AF65-F5344CB8AC3E}">
        <p14:creationId xmlns:p14="http://schemas.microsoft.com/office/powerpoint/2010/main" val="2998770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Island Heath is on a journey to 2025 – guided by our 5-year Strategic Framework Pillars</a:t>
            </a:r>
          </a:p>
          <a:p>
            <a:pPr marL="342900" lvl="0"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This Framework helps create focus and organizational alignment; it moves us closer to our Vision of excellent health and care for everyone, everywhere, every time</a:t>
            </a:r>
            <a:endParaRPr lang="en-CA" sz="1800" dirty="0">
              <a:effectLst/>
              <a:latin typeface="Times New Roman" panose="02020603050405020304" pitchFamily="18" charset="0"/>
              <a:ea typeface="Times New Roman" panose="02020603050405020304" pitchFamily="18" charset="0"/>
            </a:endParaRPr>
          </a:p>
          <a:p>
            <a:pPr marL="342900" lvl="0"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As we all know and have experienced over the past few years, the road is not a straight line</a:t>
            </a:r>
          </a:p>
          <a:p>
            <a:pPr marL="342900" lvl="0"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Two years ago, the annual planning approach changed to make the achievement of outcomes the main success measure</a:t>
            </a:r>
            <a:endParaRPr lang="en-CA" sz="1800" dirty="0">
              <a:solidFill>
                <a:schemeClr val="tx1"/>
              </a:solidFill>
              <a:effectLst/>
              <a:latin typeface="Times New Roman" panose="02020603050405020304" pitchFamily="18" charset="0"/>
              <a:ea typeface="Times New Roman" panose="02020603050405020304" pitchFamily="18" charset="0"/>
            </a:endParaRPr>
          </a:p>
          <a:p>
            <a:pPr marL="342900" lvl="0"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It is ok to try different -- to let go of the ways we used to do things when they no longer make sense in our ever-changing world:</a:t>
            </a:r>
            <a:endParaRPr lang="en-CA" sz="1800" dirty="0">
              <a:effectLst/>
              <a:latin typeface="Times New Roman" panose="02020603050405020304" pitchFamily="18" charset="0"/>
              <a:ea typeface="Times New Roman" panose="02020603050405020304" pitchFamily="18" charset="0"/>
            </a:endParaRPr>
          </a:p>
          <a:p>
            <a:pPr marL="800100" lvl="1"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We need to be curious. </a:t>
            </a:r>
          </a:p>
          <a:p>
            <a:pPr marL="800100" lvl="1"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We need to step forward into new places. </a:t>
            </a:r>
            <a:endParaRPr lang="en-CA" sz="1800" dirty="0">
              <a:effectLst/>
              <a:latin typeface="Times New Roman" panose="02020603050405020304" pitchFamily="18" charset="0"/>
              <a:ea typeface="Times New Roman" panose="02020603050405020304" pitchFamily="18" charset="0"/>
            </a:endParaRPr>
          </a:p>
          <a:p>
            <a:pPr marL="800100" lvl="1"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We need to take some risk. </a:t>
            </a:r>
          </a:p>
          <a:p>
            <a:pPr marL="800100" lvl="1"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We need to believe there is a better way.</a:t>
            </a:r>
            <a:endParaRPr lang="en-CA" sz="1800" dirty="0">
              <a:effectLst/>
              <a:latin typeface="Times New Roman" panose="02020603050405020304" pitchFamily="18" charset="0"/>
              <a:ea typeface="Times New Roman" panose="02020603050405020304" pitchFamily="18" charset="0"/>
            </a:endParaRPr>
          </a:p>
          <a:p>
            <a:pPr marL="342900" lvl="0"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And in this approach, we learn each year, pulling forward what works and letting go of things that no longer work for us.</a:t>
            </a:r>
            <a:endParaRPr lang="en-CA"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CFF0176-6DAA-A34C-A41E-0A5CD8672394}" type="slidenum">
              <a:rPr lang="en-US" smtClean="0"/>
              <a:t>2</a:t>
            </a:fld>
            <a:endParaRPr lang="en-US"/>
          </a:p>
        </p:txBody>
      </p:sp>
    </p:spTree>
    <p:extLst>
      <p:ext uri="{BB962C8B-B14F-4D97-AF65-F5344CB8AC3E}">
        <p14:creationId xmlns:p14="http://schemas.microsoft.com/office/powerpoint/2010/main" val="2533656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 to the look back at the stats… </a:t>
            </a:r>
          </a:p>
          <a:p>
            <a:endParaRPr lang="en-US" dirty="0"/>
          </a:p>
          <a:p>
            <a:r>
              <a:rPr lang="en-US" dirty="0"/>
              <a:t>In 2023/24, there were 62 measures across the 25 Outcome Goals</a:t>
            </a:r>
          </a:p>
          <a:p>
            <a:endParaRPr lang="en-US" dirty="0"/>
          </a:p>
          <a:p>
            <a:r>
              <a:rPr lang="en-US" dirty="0"/>
              <a:t>For most goals, there were multiple measures used to assess the achievement of the outcome goal, such as for Goal 7 (Increasing access to mental health and addiction treatment services) there were 6 measures tracked for 2023/24.  </a:t>
            </a:r>
          </a:p>
          <a:p>
            <a:endParaRPr lang="en-US" dirty="0"/>
          </a:p>
          <a:p>
            <a:r>
              <a:rPr lang="en-US" dirty="0"/>
              <a:t>All measures are reported and monitored in an Organization-wide Priorities &amp; Goals Dashboard. </a:t>
            </a:r>
          </a:p>
          <a:p>
            <a:endParaRPr lang="en-US" dirty="0"/>
          </a:p>
        </p:txBody>
      </p:sp>
      <p:sp>
        <p:nvSpPr>
          <p:cNvPr id="4" name="Slide Number Placeholder 3"/>
          <p:cNvSpPr>
            <a:spLocks noGrp="1"/>
          </p:cNvSpPr>
          <p:nvPr>
            <p:ph type="sldNum" sz="quarter" idx="5"/>
          </p:nvPr>
        </p:nvSpPr>
        <p:spPr/>
        <p:txBody>
          <a:bodyPr/>
          <a:lstStyle/>
          <a:p>
            <a:fld id="{ECFF0176-6DAA-A34C-A41E-0A5CD8672394}" type="slidenum">
              <a:rPr lang="en-US" smtClean="0"/>
              <a:t>3</a:t>
            </a:fld>
            <a:endParaRPr lang="en-US"/>
          </a:p>
        </p:txBody>
      </p:sp>
    </p:spTree>
    <p:extLst>
      <p:ext uri="{BB962C8B-B14F-4D97-AF65-F5344CB8AC3E}">
        <p14:creationId xmlns:p14="http://schemas.microsoft.com/office/powerpoint/2010/main" val="424345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Each of the segments within each of the circles represents a measure. </a:t>
            </a:r>
            <a:endParaRPr lang="en-CA" sz="1800" dirty="0">
              <a:effectLst/>
              <a:latin typeface="Times New Roman" panose="02020603050405020304" pitchFamily="18" charset="0"/>
              <a:ea typeface="Times New Roman" panose="02020603050405020304" pitchFamily="18" charset="0"/>
            </a:endParaRPr>
          </a:p>
          <a:p>
            <a:pPr marL="342900" lvl="0"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As noted on the slide, there are 11 measures where there were data capture limitations, and therefore are not currently included in the count within the dials on the screen.  </a:t>
            </a:r>
            <a:endParaRPr lang="en-CA" sz="1800" dirty="0">
              <a:effectLst/>
              <a:latin typeface="Times New Roman" panose="02020603050405020304" pitchFamily="18" charset="0"/>
              <a:ea typeface="Times New Roman" panose="02020603050405020304" pitchFamily="18" charset="0"/>
            </a:endParaRPr>
          </a:p>
          <a:p>
            <a:pPr marL="342900" lvl="0"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The 26 darkest shaded segments refer to those measures where we achieved the targets.  We set commitments for ourselves a year ago </a:t>
            </a:r>
            <a:r>
              <a:rPr lang="en-CA" sz="1800" b="0" dirty="0">
                <a:solidFill>
                  <a:srgbClr val="000000"/>
                </a:solidFill>
                <a:effectLst/>
                <a:latin typeface="Calibri" panose="020F0502020204030204" pitchFamily="34" charset="0"/>
                <a:ea typeface="Times New Roman" panose="02020603050405020304" pitchFamily="18" charset="0"/>
              </a:rPr>
              <a:t>and we achieved 26 of those targets.</a:t>
            </a:r>
          </a:p>
          <a:p>
            <a:pPr marL="800100" lvl="1"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Discussion: How do these successes inform our work this fiscal year?</a:t>
            </a:r>
            <a:endParaRPr lang="en-CA" sz="1800" dirty="0">
              <a:effectLst/>
              <a:latin typeface="Times New Roman" panose="02020603050405020304" pitchFamily="18" charset="0"/>
              <a:ea typeface="Times New Roman" panose="02020603050405020304" pitchFamily="18" charset="0"/>
            </a:endParaRPr>
          </a:p>
          <a:p>
            <a:pPr marL="342900" lvl="0"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The next lighter shaded segments refer to where we improved in 19 measures but didn’t achieve the target. </a:t>
            </a:r>
            <a:endParaRPr lang="en-CA" sz="1800" dirty="0">
              <a:solidFill>
                <a:schemeClr val="tx1"/>
              </a:solidFill>
              <a:effectLst/>
              <a:latin typeface="Times New Roman" panose="02020603050405020304" pitchFamily="18" charset="0"/>
              <a:ea typeface="Times New Roman" panose="02020603050405020304" pitchFamily="18" charset="0"/>
            </a:endParaRPr>
          </a:p>
          <a:p>
            <a:pPr marL="800100" lvl="1"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Discussion: What have we learned from this experience and how are we bringing those learnings into this new fiscal year to ensure we fully achieve this year?</a:t>
            </a:r>
            <a:endParaRPr lang="en-CA" sz="1800" dirty="0">
              <a:solidFill>
                <a:schemeClr val="tx1"/>
              </a:solidFill>
              <a:effectLst/>
              <a:latin typeface="Times New Roman" panose="02020603050405020304" pitchFamily="18" charset="0"/>
              <a:ea typeface="Times New Roman" panose="02020603050405020304" pitchFamily="18" charset="0"/>
            </a:endParaRPr>
          </a:p>
          <a:p>
            <a:pPr marL="800100" lvl="1"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Discussion: Do we just need more cycles of time to fully meet our objective? Is there a slightly different intervention or change required for us to get this over the line? </a:t>
            </a:r>
            <a:endParaRPr lang="en-CA" sz="1800" dirty="0">
              <a:effectLst/>
              <a:latin typeface="Times New Roman" panose="02020603050405020304" pitchFamily="18" charset="0"/>
              <a:ea typeface="Times New Roman" panose="02020603050405020304" pitchFamily="18" charset="0"/>
            </a:endParaRPr>
          </a:p>
          <a:p>
            <a:pPr marL="342900" lvl="0"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The lightest shaded segments are where we have not yet improved.</a:t>
            </a:r>
            <a:endParaRPr lang="en-CA" sz="1800" dirty="0">
              <a:solidFill>
                <a:schemeClr val="tx1"/>
              </a:solidFill>
              <a:effectLst/>
              <a:latin typeface="Times New Roman" panose="02020603050405020304" pitchFamily="18" charset="0"/>
              <a:ea typeface="Times New Roman" panose="02020603050405020304" pitchFamily="18" charset="0"/>
            </a:endParaRPr>
          </a:p>
          <a:p>
            <a:pPr marL="800100" lvl="1" indent="-342900">
              <a:lnSpc>
                <a:spcPct val="115000"/>
              </a:lnSpc>
              <a:spcBef>
                <a:spcPts val="600"/>
              </a:spcBef>
              <a:spcAft>
                <a:spcPts val="1800"/>
              </a:spcAft>
              <a:buFont typeface="Symbol" panose="05050102010706020507" pitchFamily="18" charset="2"/>
              <a:buChar char=""/>
            </a:pPr>
            <a:r>
              <a:rPr lang="en-CA" sz="1800" i="0" dirty="0">
                <a:solidFill>
                  <a:srgbClr val="000000"/>
                </a:solidFill>
                <a:effectLst/>
                <a:latin typeface="Calibri" panose="020F0502020204030204" pitchFamily="34" charset="0"/>
                <a:ea typeface="Times New Roman" panose="02020603050405020304" pitchFamily="18" charset="0"/>
              </a:rPr>
              <a:t>Discussion: Do we have the right work to move the dials on the measures or do we need to think about different work?</a:t>
            </a:r>
          </a:p>
          <a:p>
            <a:pPr marL="800100" lvl="1" indent="-342900">
              <a:lnSpc>
                <a:spcPct val="115000"/>
              </a:lnSpc>
              <a:spcBef>
                <a:spcPts val="600"/>
              </a:spcBef>
              <a:spcAft>
                <a:spcPts val="1800"/>
              </a:spcAft>
              <a:buFont typeface="Symbol" panose="05050102010706020507" pitchFamily="18" charset="2"/>
              <a:buChar char=""/>
            </a:pPr>
            <a:r>
              <a:rPr lang="en-CA" sz="1800" i="0" dirty="0">
                <a:solidFill>
                  <a:srgbClr val="000000"/>
                </a:solidFill>
                <a:effectLst/>
                <a:latin typeface="Calibri" panose="020F0502020204030204" pitchFamily="34" charset="0"/>
                <a:ea typeface="Times New Roman" panose="02020603050405020304" pitchFamily="18" charset="0"/>
              </a:rPr>
              <a:t>Discussion: Do we have the right partners at the table to move through the challenge or do we need to think differently about who can help us work through the challenge?</a:t>
            </a:r>
          </a:p>
          <a:p>
            <a:pPr marL="342900" lvl="0" indent="-342900">
              <a:lnSpc>
                <a:spcPct val="115000"/>
              </a:lnSpc>
              <a:spcBef>
                <a:spcPts val="600"/>
              </a:spcBef>
              <a:spcAft>
                <a:spcPts val="1800"/>
              </a:spcAft>
              <a:buFont typeface="Symbol" panose="05050102010706020507" pitchFamily="18" charset="2"/>
              <a:buChar char=""/>
            </a:pPr>
            <a:r>
              <a:rPr lang="en-CA" sz="1800" i="0" dirty="0">
                <a:solidFill>
                  <a:srgbClr val="000000"/>
                </a:solidFill>
                <a:effectLst/>
                <a:latin typeface="Calibri" panose="020F0502020204030204" pitchFamily="34" charset="0"/>
                <a:ea typeface="Times New Roman" panose="02020603050405020304" pitchFamily="18" charset="0"/>
              </a:rPr>
              <a:t>All of these dials represent significant hard work across portfolios and programs working together to get to full achievement of targets. It is with gratitude that we recognize the commitment and efforts made by everyone involved.</a:t>
            </a:r>
            <a:endParaRPr lang="en-CA" sz="1800" i="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CFF0176-6DAA-A34C-A41E-0A5CD8672394}" type="slidenum">
              <a:rPr lang="en-US" smtClean="0"/>
              <a:t>4</a:t>
            </a:fld>
            <a:endParaRPr lang="en-US"/>
          </a:p>
        </p:txBody>
      </p:sp>
    </p:spTree>
    <p:extLst>
      <p:ext uri="{BB962C8B-B14F-4D97-AF65-F5344CB8AC3E}">
        <p14:creationId xmlns:p14="http://schemas.microsoft.com/office/powerpoint/2010/main" val="15022780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This past year we achieved 50% of the targets we set for ourselves, and we improved against an additional 37% of the targets set.</a:t>
            </a:r>
          </a:p>
          <a:p>
            <a:pPr marL="342900" lvl="0" indent="-342900">
              <a:lnSpc>
                <a:spcPct val="115000"/>
              </a:lnSpc>
              <a:spcBef>
                <a:spcPts val="600"/>
              </a:spcBef>
              <a:spcAft>
                <a:spcPts val="1800"/>
              </a:spcAft>
              <a:buFont typeface="Symbol" panose="05050102010706020507" pitchFamily="18" charset="2"/>
              <a:buChar char=""/>
            </a:pPr>
            <a:r>
              <a:rPr lang="en-US" sz="1800" i="1" dirty="0">
                <a:latin typeface="Lato" panose="020F0502020204030203" pitchFamily="34" charset="0"/>
                <a:ea typeface="Lato" panose="020F0502020204030203" pitchFamily="34" charset="0"/>
                <a:cs typeface="Lato" panose="020F0502020204030203" pitchFamily="34" charset="0"/>
              </a:rPr>
              <a:t>Data unavailable for 11 of 62 measures due to limitations in data capture (hence 51 measures shown above)</a:t>
            </a:r>
            <a:endParaRPr lang="en-CA" sz="1800" dirty="0">
              <a:solidFill>
                <a:srgbClr val="000000"/>
              </a:solidFill>
              <a:effectLst/>
              <a:latin typeface="Calibri" panose="020F0502020204030204" pitchFamily="34" charset="0"/>
              <a:ea typeface="Times New Roman" panose="02020603050405020304" pitchFamily="18" charset="0"/>
            </a:endParaRPr>
          </a:p>
          <a:p>
            <a:pPr marL="342900" lvl="0" indent="-342900">
              <a:lnSpc>
                <a:spcPct val="115000"/>
              </a:lnSpc>
              <a:spcBef>
                <a:spcPts val="600"/>
              </a:spcBef>
              <a:spcAft>
                <a:spcPts val="1800"/>
              </a:spcAft>
              <a:buFont typeface="Symbol" panose="05050102010706020507" pitchFamily="18" charset="2"/>
              <a:buChar char=""/>
            </a:pPr>
            <a:endParaRPr lang="en-CA" sz="1800" dirty="0">
              <a:solidFill>
                <a:srgbClr val="000000"/>
              </a:solidFill>
              <a:effectLst/>
              <a:latin typeface="Calibri" panose="020F0502020204030204" pitchFamily="34"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CFF0176-6DAA-A34C-A41E-0A5CD8672394}" type="slidenum">
              <a:rPr lang="en-US" smtClean="0"/>
              <a:t>5</a:t>
            </a:fld>
            <a:endParaRPr lang="en-US"/>
          </a:p>
        </p:txBody>
      </p:sp>
    </p:spTree>
    <p:extLst>
      <p:ext uri="{BB962C8B-B14F-4D97-AF65-F5344CB8AC3E}">
        <p14:creationId xmlns:p14="http://schemas.microsoft.com/office/powerpoint/2010/main" val="262172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Infrastructure requirements are like launch pads: </a:t>
            </a:r>
            <a:endParaRPr lang="en-CA" sz="1800" dirty="0">
              <a:effectLst/>
              <a:latin typeface="Times New Roman" panose="02020603050405020304" pitchFamily="18" charset="0"/>
              <a:ea typeface="Times New Roman" panose="02020603050405020304" pitchFamily="18" charset="0"/>
            </a:endParaRPr>
          </a:p>
          <a:p>
            <a:pPr marL="800100" lvl="1"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You need strong foundations in place to launch rockets – to launch our work against our outcome goals – which will take us forward, accelerate us towards our Vision. </a:t>
            </a:r>
            <a:endParaRPr lang="en-CA" sz="1800" dirty="0">
              <a:effectLst/>
              <a:latin typeface="Times New Roman" panose="02020603050405020304" pitchFamily="18" charset="0"/>
              <a:ea typeface="Times New Roman" panose="02020603050405020304" pitchFamily="18" charset="0"/>
            </a:endParaRPr>
          </a:p>
          <a:p>
            <a:pPr marL="342900" lvl="0"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This past year, we fully met the expectations we set for ourselves in 6 of the 9 infrastructure requirements.</a:t>
            </a:r>
            <a:endParaRPr lang="en-CA" sz="1800" dirty="0">
              <a:effectLst/>
              <a:latin typeface="Times New Roman" panose="02020603050405020304" pitchFamily="18" charset="0"/>
              <a:ea typeface="Times New Roman" panose="02020603050405020304" pitchFamily="18" charset="0"/>
            </a:endParaRPr>
          </a:p>
          <a:p>
            <a:pPr marL="342900" lvl="0"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Clinical Governance is a good example of an infrastructure requirement this past fiscal year, and one where we met the expectations last year.</a:t>
            </a:r>
            <a:endParaRPr lang="en-CA" sz="1800" dirty="0">
              <a:effectLst/>
              <a:latin typeface="Times New Roman" panose="02020603050405020304" pitchFamily="18" charset="0"/>
              <a:ea typeface="Times New Roman" panose="02020603050405020304" pitchFamily="18" charset="0"/>
            </a:endParaRPr>
          </a:p>
          <a:p>
            <a:pPr marL="342900" lvl="0"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We have Island-wide Care Networks in place, and we are now building local care networks.</a:t>
            </a:r>
            <a:endParaRPr lang="en-CA" sz="1800" dirty="0">
              <a:solidFill>
                <a:schemeClr val="tx1"/>
              </a:solidFill>
              <a:effectLst/>
              <a:latin typeface="Times New Roman" panose="02020603050405020304" pitchFamily="18" charset="0"/>
              <a:ea typeface="Times New Roman" panose="02020603050405020304" pitchFamily="18" charset="0"/>
            </a:endParaRPr>
          </a:p>
          <a:p>
            <a:pPr marL="342900" lvl="0"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These are foundational for us to advance and accelerate our quality work.</a:t>
            </a:r>
          </a:p>
          <a:p>
            <a:pPr marL="342900" lvl="0"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Infrastructure requirements that were completed allow us to now get to results of the outcome goals we’ve set for 2024-25. </a:t>
            </a:r>
          </a:p>
          <a:p>
            <a:pPr marL="342900" lvl="0"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We’ve identified new infrastructure requirements for this year that will again position us for getting to results in subsequent years. </a:t>
            </a:r>
            <a:endParaRPr lang="en-CA"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CFF0176-6DAA-A34C-A41E-0A5CD8672394}" type="slidenum">
              <a:rPr lang="en-US" smtClean="0"/>
              <a:t>6</a:t>
            </a:fld>
            <a:endParaRPr lang="en-US"/>
          </a:p>
        </p:txBody>
      </p:sp>
    </p:spTree>
    <p:extLst>
      <p:ext uri="{BB962C8B-B14F-4D97-AF65-F5344CB8AC3E}">
        <p14:creationId xmlns:p14="http://schemas.microsoft.com/office/powerpoint/2010/main" val="32986898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Reflecting on our work last year and where we are today, we are humble enough to know today we are not yet where we need to be in achieving outcomes</a:t>
            </a:r>
            <a:endParaRPr lang="en-CA" sz="1800" dirty="0">
              <a:solidFill>
                <a:schemeClr val="tx1"/>
              </a:solidFill>
              <a:effectLst/>
              <a:latin typeface="Times New Roman" panose="02020603050405020304" pitchFamily="18" charset="0"/>
              <a:ea typeface="Times New Roman" panose="02020603050405020304" pitchFamily="18" charset="0"/>
            </a:endParaRPr>
          </a:p>
          <a:p>
            <a:pPr marL="342900" lvl="0"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We hear from our patients and clients and their families . . . we hear it from our partners and our communities.</a:t>
            </a:r>
            <a:endParaRPr lang="en-CA" sz="1800" dirty="0">
              <a:effectLst/>
              <a:latin typeface="Times New Roman" panose="02020603050405020304" pitchFamily="18" charset="0"/>
              <a:ea typeface="Times New Roman" panose="02020603050405020304" pitchFamily="18" charset="0"/>
            </a:endParaRPr>
          </a:p>
          <a:p>
            <a:pPr marL="342900" lvl="0"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We are doing good work, AND there is much more that needs to be done to meet people’s needs today and better position us to meet the needs of tomorrow.</a:t>
            </a:r>
            <a:endParaRPr lang="en-CA" sz="1800" dirty="0">
              <a:solidFill>
                <a:schemeClr val="tx1"/>
              </a:solidFill>
              <a:effectLst/>
              <a:latin typeface="Times New Roman" panose="02020603050405020304" pitchFamily="18" charset="0"/>
              <a:ea typeface="Times New Roman" panose="02020603050405020304" pitchFamily="18" charset="0"/>
            </a:endParaRPr>
          </a:p>
          <a:p>
            <a:pPr marL="342900" lvl="0"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There is much more that needs to be done to advance us along our Roadmap to our Vision of excellent health and care for everyone, everywhere, every time.</a:t>
            </a:r>
            <a:endParaRPr lang="en-CA" sz="1800" dirty="0">
              <a:effectLst/>
              <a:latin typeface="Times New Roman" panose="02020603050405020304" pitchFamily="18" charset="0"/>
              <a:ea typeface="Times New Roman" panose="02020603050405020304" pitchFamily="18" charset="0"/>
            </a:endParaRPr>
          </a:p>
          <a:p>
            <a:endParaRPr lang="en-CA" dirty="0"/>
          </a:p>
        </p:txBody>
      </p:sp>
      <p:sp>
        <p:nvSpPr>
          <p:cNvPr id="4" name="Slide Number Placeholder 3"/>
          <p:cNvSpPr>
            <a:spLocks noGrp="1"/>
          </p:cNvSpPr>
          <p:nvPr>
            <p:ph type="sldNum" sz="quarter" idx="5"/>
          </p:nvPr>
        </p:nvSpPr>
        <p:spPr/>
        <p:txBody>
          <a:bodyPr/>
          <a:lstStyle/>
          <a:p>
            <a:fld id="{ECFF0176-6DAA-A34C-A41E-0A5CD8672394}" type="slidenum">
              <a:rPr lang="en-US" smtClean="0"/>
              <a:t>7</a:t>
            </a:fld>
            <a:endParaRPr lang="en-US"/>
          </a:p>
        </p:txBody>
      </p:sp>
    </p:spTree>
    <p:extLst>
      <p:ext uri="{BB962C8B-B14F-4D97-AF65-F5344CB8AC3E}">
        <p14:creationId xmlns:p14="http://schemas.microsoft.com/office/powerpoint/2010/main" val="2499938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775" y="1839913"/>
            <a:ext cx="8832850" cy="49688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These are the 2024-25 Priorities, Outcome Goals and Infrastructure Requirements – they are here to provide a common direction for Island Health, that provides hope, clarity, and purpose, and defines the work we need to do to improve conditions for tomorrow, not a distant future.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80% of what you see on this page has been pulled through from 2023-24.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This is because we have more improvements to achieve within our existing 8 priorities and 25 outcome goals established last year.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Outcome goal targets are established on an annual basis, and we are making incremental advancements to get us to where we need to be.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The outcome goals and infrastructure requirements also reflect provincial government direction received through the mandate letter. We’ve integrated this direction within the measures and targets established this year and the change work we will focus on to get us to results.</a:t>
            </a:r>
          </a:p>
          <a:p>
            <a:endParaRPr lang="en-CA"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D6F5EE-D3BA-4589-B859-8FF1602053D0}" type="slidenum">
              <a:rPr kumimoji="0" lang="en-CA" sz="19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CA" sz="1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77248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While 80% of the 2024-25 goals and infrastructure requirements have pulled forward from last year, there are some shifts to note, reflecting our learnings and experiences. There are important clarifications in some goal statements, target changes of note and some new infrastructure requirements. All of this allows us to refine and focus our efforts and resources to getting to results this year.</a:t>
            </a:r>
          </a:p>
          <a:p>
            <a:pPr marL="171450" indent="-171450">
              <a:buFont typeface="Arial" panose="020B0604020202020204" pitchFamily="34" charset="0"/>
              <a:buChar char="•"/>
            </a:pPr>
            <a:r>
              <a:rPr lang="en-US" dirty="0"/>
              <a:t>Priority One – Goal 2 changed to clarify the importance of increasing the representation of Indigenous people in leadership roles across all portfolios</a:t>
            </a:r>
          </a:p>
          <a:p>
            <a:pPr marL="171450" indent="-171450">
              <a:buFont typeface="Arial" panose="020B0604020202020204" pitchFamily="34" charset="0"/>
              <a:buChar char="•"/>
            </a:pPr>
            <a:r>
              <a:rPr lang="en-US" dirty="0"/>
              <a:t>Priority Two – Ministry Objective &amp; Key Result (OKR) metrics incorporated into all Goals, though most notably in Goal 4 (Surgery); the changes to Goal 6 are part of the way Island Health is looking at the full continuum of care between acute, community, and LTC that will show up again the changes to Priority 6</a:t>
            </a:r>
          </a:p>
          <a:p>
            <a:pPr marL="171450" indent="-171450">
              <a:buFont typeface="Arial" panose="020B0604020202020204" pitchFamily="34" charset="0"/>
              <a:buChar char="•"/>
            </a:pPr>
            <a:r>
              <a:rPr lang="en-US" dirty="0"/>
              <a:t>Priority Three – the new Integrated Clinical Governance Council and CARE Networks identified quality and safety priorities for Island Health, as seen in Goals 9 (Key Practice Standards) and 10 (Key Performance Targets) – clinical goals identified by clinicians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Pillar One Infrastructure – adds the first year of the Human Experience Strategy, which including the experience of both patients and families, and all staff, at Island Health</a:t>
            </a:r>
          </a:p>
          <a:p>
            <a:pPr marL="171450" indent="-171450">
              <a:buFont typeface="Arial" panose="020B0604020202020204" pitchFamily="34" charset="0"/>
              <a:buChar char="•"/>
            </a:pPr>
            <a:r>
              <a:rPr lang="en-US" dirty="0"/>
              <a:t>Priority Four – there is a very specific target on decreasing injuries, and leaders’ roles in focusing on the safety of their teams</a:t>
            </a:r>
          </a:p>
          <a:p>
            <a:pPr marL="171450" indent="-171450">
              <a:buFont typeface="Arial" panose="020B0604020202020204" pitchFamily="34" charset="0"/>
              <a:buChar char="•"/>
            </a:pPr>
            <a:r>
              <a:rPr lang="en-US" dirty="0"/>
              <a:t>Priority Five – Goal 14 improved the focus of the measures by moving away from Shift Fill Rate (which was too broad at the organizational level) to Total Worked Hours in targeted areas</a:t>
            </a:r>
          </a:p>
          <a:p>
            <a:pPr marL="171450" indent="-171450">
              <a:buFont typeface="Arial" panose="020B0604020202020204" pitchFamily="34" charset="0"/>
              <a:buChar char="•"/>
            </a:pPr>
            <a:r>
              <a:rPr lang="en-US" dirty="0"/>
              <a:t>Pillar Two Infrastructure – adds the advancement of a Medical Leadership Strategy that is designed to bring the medical leadership structure into line with recent years’ organizational changes, with accompanying supports</a:t>
            </a:r>
          </a:p>
          <a:p>
            <a:pPr marL="171450" indent="-171450">
              <a:buFont typeface="Arial" panose="020B0604020202020204" pitchFamily="34" charset="0"/>
              <a:buChar char="•"/>
            </a:pPr>
            <a:r>
              <a:rPr lang="en-US" dirty="0"/>
              <a:t>Priority Six – Goals 16, 18, and 19a are all increasingly focused on how acute care, community care, and long-term care, supported by virtual care, are part of the larger continuum of care that connects them all, and incorporate both Ministry OKRs and changes designed to redesign the system for the future</a:t>
            </a:r>
          </a:p>
          <a:p>
            <a:pPr marL="171450" indent="-171450">
              <a:buFont typeface="Arial" panose="020B0604020202020204" pitchFamily="34" charset="0"/>
              <a:buChar char="•"/>
            </a:pPr>
            <a:r>
              <a:rPr lang="en-US" dirty="0"/>
              <a:t>Pillar Three Infrastructure – adds in capital projects that will require organizational attention in the coming year (CDH replacement, three LTC facilities), as well as the modernization of community care information systems</a:t>
            </a:r>
          </a:p>
          <a:p>
            <a:pPr marL="171450" indent="-171450">
              <a:buFont typeface="Arial" panose="020B0604020202020204" pitchFamily="34" charset="0"/>
              <a:buChar char="•"/>
            </a:pPr>
            <a:r>
              <a:rPr lang="en-US" dirty="0"/>
              <a:t>Priority Seven – Goal 21 adds the HPV vaccine to the publicly-funded immunizations focused; Goal 22 adds waste diversion in Island Health facilities, and further contributes to Island Health’s commitment to lessening its climate impact</a:t>
            </a:r>
          </a:p>
          <a:p>
            <a:pPr marL="171450" indent="-171450">
              <a:buFont typeface="Arial" panose="020B0604020202020204" pitchFamily="34" charset="0"/>
              <a:buChar char="•"/>
            </a:pPr>
            <a:r>
              <a:rPr lang="en-US" dirty="0"/>
              <a:t>Priority Eight – Goal 24 changes the focus from drug poisoning deaths to the provision of appropriate treatment to people who use substances</a:t>
            </a:r>
          </a:p>
        </p:txBody>
      </p:sp>
      <p:sp>
        <p:nvSpPr>
          <p:cNvPr id="4" name="Slide Number Placeholder 3"/>
          <p:cNvSpPr>
            <a:spLocks noGrp="1"/>
          </p:cNvSpPr>
          <p:nvPr>
            <p:ph type="sldNum" sz="quarter" idx="5"/>
          </p:nvPr>
        </p:nvSpPr>
        <p:spPr/>
        <p:txBody>
          <a:bodyPr/>
          <a:lstStyle/>
          <a:p>
            <a:fld id="{ECFF0176-6DAA-A34C-A41E-0A5CD8672394}" type="slidenum">
              <a:rPr lang="en-US" smtClean="0"/>
              <a:t>9</a:t>
            </a:fld>
            <a:endParaRPr lang="en-US"/>
          </a:p>
        </p:txBody>
      </p:sp>
    </p:spTree>
    <p:extLst>
      <p:ext uri="{BB962C8B-B14F-4D97-AF65-F5344CB8AC3E}">
        <p14:creationId xmlns:p14="http://schemas.microsoft.com/office/powerpoint/2010/main" val="21433436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Meet with your teams to translate the annual priorities by the second week of May</a:t>
            </a:r>
          </a:p>
          <a:p>
            <a:pPr marL="628650" lvl="1" indent="-171450">
              <a:buFont typeface="Arial" panose="020B0604020202020204" pitchFamily="34" charset="0"/>
              <a:buChar char="•"/>
            </a:pPr>
            <a:r>
              <a:rPr lang="en-US" dirty="0"/>
              <a:t>Reflection: How will I translate this information for my team?</a:t>
            </a:r>
          </a:p>
          <a:p>
            <a:pPr marL="628650" lvl="1" indent="-171450">
              <a:buFont typeface="Arial" panose="020B0604020202020204" pitchFamily="34" charset="0"/>
              <a:buChar char="•"/>
            </a:pPr>
            <a:r>
              <a:rPr lang="en-US" dirty="0"/>
              <a:t>Reflection: Where do I anticipate any challenges?</a:t>
            </a:r>
          </a:p>
          <a:p>
            <a:pPr marL="171450" indent="-171450">
              <a:buFont typeface="Arial" panose="020B0604020202020204" pitchFamily="34" charset="0"/>
              <a:buChar char="•"/>
            </a:pPr>
            <a:r>
              <a:rPr lang="en-US" dirty="0"/>
              <a:t>Meet with your team members ideally before the end of May to develop individual goals for 2024-25.</a:t>
            </a:r>
          </a:p>
          <a:p>
            <a:pPr marL="628650" lvl="1" indent="-171450">
              <a:buFont typeface="Arial" panose="020B0604020202020204" pitchFamily="34" charset="0"/>
              <a:buChar char="•"/>
            </a:pPr>
            <a:r>
              <a:rPr lang="en-US" dirty="0"/>
              <a:t>Individual goals are added to the My Performance Navigator tool and aligned to the Organization-wide Priorities</a:t>
            </a:r>
          </a:p>
          <a:p>
            <a:pPr marL="628650" lvl="1" indent="-171450">
              <a:buFont typeface="Arial" panose="020B0604020202020204" pitchFamily="34" charset="0"/>
              <a:buChar char="•"/>
            </a:pPr>
            <a:r>
              <a:rPr lang="en-US" dirty="0"/>
              <a:t>Goals can be entered for this performance year any time after April 1, and ideally before the end of May 2024.</a:t>
            </a:r>
          </a:p>
          <a:p>
            <a:pPr marL="457200" lvl="1" indent="0">
              <a:buFont typeface="Arial" panose="020B0604020202020204" pitchFamily="34" charset="0"/>
              <a:buNone/>
            </a:pPr>
            <a:br>
              <a:rPr lang="en-US" dirty="0"/>
            </a:br>
            <a:endParaRPr lang="en-US" dirty="0"/>
          </a:p>
        </p:txBody>
      </p:sp>
      <p:sp>
        <p:nvSpPr>
          <p:cNvPr id="4" name="Slide Number Placeholder 3"/>
          <p:cNvSpPr>
            <a:spLocks noGrp="1"/>
          </p:cNvSpPr>
          <p:nvPr>
            <p:ph type="sldNum" sz="quarter" idx="5"/>
          </p:nvPr>
        </p:nvSpPr>
        <p:spPr/>
        <p:txBody>
          <a:bodyPr/>
          <a:lstStyle/>
          <a:p>
            <a:fld id="{ECFF0176-6DAA-A34C-A41E-0A5CD8672394}" type="slidenum">
              <a:rPr lang="en-US" smtClean="0"/>
              <a:t>10</a:t>
            </a:fld>
            <a:endParaRPr lang="en-US"/>
          </a:p>
        </p:txBody>
      </p:sp>
    </p:spTree>
    <p:extLst>
      <p:ext uri="{BB962C8B-B14F-4D97-AF65-F5344CB8AC3E}">
        <p14:creationId xmlns:p14="http://schemas.microsoft.com/office/powerpoint/2010/main" val="29452768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sz="1200" dirty="0">
                <a:solidFill>
                  <a:srgbClr val="383C40"/>
                </a:solidFill>
                <a:latin typeface="Work Sans"/>
              </a:rPr>
              <a:t>To support leaders and make it easier to share this information, we’ve created a new Interactive Guide to our 2024-25 Priorities &amp; Outcome Goals that can be presented to teams.  Link: </a:t>
            </a:r>
            <a:r>
              <a:rPr lang="en-US" dirty="0">
                <a:hlinkClick r:id="rId3"/>
              </a:rPr>
              <a:t>Viewing: 2024/25 Priorities &amp; Outcome Goals (affinitylearning.ca)</a:t>
            </a:r>
            <a:endParaRPr lang="en-US" sz="1200" dirty="0">
              <a:solidFill>
                <a:srgbClr val="383C40"/>
              </a:solidFill>
              <a:latin typeface="Work Sans"/>
            </a:endParaRPr>
          </a:p>
          <a:p>
            <a:pPr marL="342900" indent="-342900">
              <a:buFont typeface="Arial" panose="020B0604020202020204" pitchFamily="34" charset="0"/>
              <a:buChar char="•"/>
            </a:pPr>
            <a:r>
              <a:rPr lang="en-US" sz="1200" dirty="0">
                <a:solidFill>
                  <a:srgbClr val="383C40"/>
                </a:solidFill>
                <a:latin typeface="Work Sans"/>
              </a:rPr>
              <a:t>Visit the Collaboration Site for more information on the 2024-25 plan, dashboard with performance results, additional supports &amp; resources, and keep up to date on project status. Link: </a:t>
            </a:r>
            <a:r>
              <a:rPr lang="en-CA" sz="1800" u="sng" dirty="0">
                <a:solidFill>
                  <a:srgbClr val="0000FF"/>
                </a:solidFill>
                <a:effectLst/>
                <a:latin typeface="Calibri" panose="020F0502020204030204" pitchFamily="34" charset="0"/>
                <a:ea typeface="Calibri" panose="020F0502020204030204" pitchFamily="34" charset="0"/>
                <a:hlinkClick r:id="rId4"/>
              </a:rPr>
              <a:t>Priorities and Outcome Goals - Collaboration Site - Home (islandhealth.ca)</a:t>
            </a:r>
            <a:endParaRPr lang="en-US" sz="1200" dirty="0">
              <a:solidFill>
                <a:srgbClr val="383C40"/>
              </a:solidFill>
              <a:latin typeface="Work Sans"/>
            </a:endParaRPr>
          </a:p>
        </p:txBody>
      </p:sp>
      <p:sp>
        <p:nvSpPr>
          <p:cNvPr id="4" name="Slide Number Placeholder 3"/>
          <p:cNvSpPr>
            <a:spLocks noGrp="1"/>
          </p:cNvSpPr>
          <p:nvPr>
            <p:ph type="sldNum" sz="quarter" idx="5"/>
          </p:nvPr>
        </p:nvSpPr>
        <p:spPr/>
        <p:txBody>
          <a:bodyPr/>
          <a:lstStyle/>
          <a:p>
            <a:fld id="{ECFF0176-6DAA-A34C-A41E-0A5CD8672394}" type="slidenum">
              <a:rPr lang="en-US" smtClean="0"/>
              <a:t>11</a:t>
            </a:fld>
            <a:endParaRPr lang="en-US"/>
          </a:p>
        </p:txBody>
      </p:sp>
    </p:spTree>
    <p:extLst>
      <p:ext uri="{BB962C8B-B14F-4D97-AF65-F5344CB8AC3E}">
        <p14:creationId xmlns:p14="http://schemas.microsoft.com/office/powerpoint/2010/main" val="42121008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15000"/>
              </a:lnSpc>
              <a:spcBef>
                <a:spcPts val="600"/>
              </a:spcBef>
              <a:spcAft>
                <a:spcPts val="1800"/>
              </a:spcAft>
              <a:buClrTx/>
              <a:buSzTx/>
              <a:buFont typeface="Symbol" panose="05050102010706020507" pitchFamily="18" charset="2"/>
              <a:buChar char=""/>
              <a:tabLst/>
              <a:defRPr/>
            </a:pPr>
            <a:r>
              <a:rPr lang="en-CA" sz="1800" kern="1200" dirty="0">
                <a:solidFill>
                  <a:srgbClr val="000000"/>
                </a:solidFill>
                <a:effectLst/>
                <a:latin typeface="Calibri" panose="020F0502020204030204" pitchFamily="34" charset="0"/>
                <a:ea typeface="Times New Roman" panose="02020603050405020304" pitchFamily="18" charset="0"/>
                <a:cs typeface="+mn-cs"/>
              </a:rPr>
              <a:t>This Framework - our Roadmap - helps create focus and organizational alignment and moves us forward as an organization - closer to our Vision of excellent health and care for everyone, everywhere, every time.</a:t>
            </a:r>
          </a:p>
          <a:p>
            <a:pPr marL="342900" lvl="0"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We changed our annual planning approach to bring focus to achievement of outcomes - moving away from work output as the main success measure. </a:t>
            </a:r>
          </a:p>
          <a:p>
            <a:pPr marL="342900" marR="0" lvl="0" indent="-342900" algn="l" defTabSz="914400" rtl="0" eaLnBrk="1" fontAlgn="auto" latinLnBrk="0" hangingPunct="1">
              <a:lnSpc>
                <a:spcPct val="115000"/>
              </a:lnSpc>
              <a:spcBef>
                <a:spcPts val="600"/>
              </a:spcBef>
              <a:spcAft>
                <a:spcPts val="1800"/>
              </a:spcAft>
              <a:buClrTx/>
              <a:buSzTx/>
              <a:buFont typeface="Symbol" panose="05050102010706020507" pitchFamily="18" charset="2"/>
              <a:buChar char=""/>
              <a:tabLst/>
              <a:defRPr/>
            </a:pPr>
            <a:r>
              <a:rPr lang="en-CA" sz="1800" dirty="0">
                <a:solidFill>
                  <a:srgbClr val="000000"/>
                </a:solidFill>
                <a:effectLst/>
                <a:latin typeface="Calibri" panose="020F0502020204030204" pitchFamily="34" charset="0"/>
                <a:ea typeface="Times New Roman" panose="02020603050405020304" pitchFamily="18" charset="0"/>
              </a:rPr>
              <a:t>We needed to get to outcomes - results people can see, feel and touch.</a:t>
            </a:r>
          </a:p>
          <a:p>
            <a:pPr marL="342900" lvl="0"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And that is exactly what we are doing with our focus on and accountability for achieving outcomes.</a:t>
            </a:r>
            <a:endParaRPr lang="en-CA" sz="1800" dirty="0">
              <a:effectLst/>
              <a:latin typeface="Times New Roman" panose="02020603050405020304" pitchFamily="18" charset="0"/>
              <a:ea typeface="Times New Roman" panose="02020603050405020304" pitchFamily="18" charset="0"/>
            </a:endParaRPr>
          </a:p>
          <a:p>
            <a:pPr marL="342900" lvl="0"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In this new approach, we learn each year, pulling forward what works and letting go of things that no longer work to getting to results. </a:t>
            </a:r>
          </a:p>
          <a:p>
            <a:pPr marL="342900" lvl="0" indent="-342900">
              <a:lnSpc>
                <a:spcPct val="115000"/>
              </a:lnSpc>
              <a:spcBef>
                <a:spcPts val="600"/>
              </a:spcBef>
              <a:spcAft>
                <a:spcPts val="1800"/>
              </a:spcAft>
              <a:buFont typeface="Symbol" panose="05050102010706020507" pitchFamily="18" charset="2"/>
              <a:buChar char=""/>
            </a:pPr>
            <a:r>
              <a:rPr lang="en-CA" sz="1800" dirty="0">
                <a:solidFill>
                  <a:srgbClr val="000000"/>
                </a:solidFill>
                <a:effectLst/>
                <a:latin typeface="Calibri" panose="020F0502020204030204" pitchFamily="34" charset="0"/>
                <a:ea typeface="Times New Roman" panose="02020603050405020304" pitchFamily="18" charset="0"/>
              </a:rPr>
              <a:t>It is with gratitude we acknowledge the efforts of many people across Island Health to get to results this past year and the commitment now we have to get to results in the year to come.</a:t>
            </a:r>
            <a:endParaRPr lang="en-CA" sz="1800" dirty="0">
              <a:effectLst/>
              <a:latin typeface="Times New Roman" panose="02020603050405020304" pitchFamily="18" charset="0"/>
              <a:ea typeface="Times New Roman" panose="02020603050405020304" pitchFamily="18" charset="0"/>
            </a:endParaRPr>
          </a:p>
          <a:p>
            <a:pPr marL="342900" marR="0" lvl="0" indent="-342900" algn="l" defTabSz="914400" rtl="0" eaLnBrk="1" fontAlgn="auto" latinLnBrk="0" hangingPunct="1">
              <a:lnSpc>
                <a:spcPct val="115000"/>
              </a:lnSpc>
              <a:spcBef>
                <a:spcPts val="600"/>
              </a:spcBef>
              <a:spcAft>
                <a:spcPts val="1800"/>
              </a:spcAft>
              <a:buClrTx/>
              <a:buSzTx/>
              <a:buFont typeface="Symbol" panose="05050102010706020507" pitchFamily="18" charset="2"/>
              <a:buChar char=""/>
              <a:tabLst/>
              <a:defRPr/>
            </a:pPr>
            <a:endParaRPr lang="en-CA" sz="1800" dirty="0">
              <a:effectLst/>
              <a:latin typeface="Times New Roman" panose="02020603050405020304" pitchFamily="18" charset="0"/>
              <a:ea typeface="Times New Roman" panose="02020603050405020304" pitchFamily="18" charset="0"/>
            </a:endParaRPr>
          </a:p>
          <a:p>
            <a:pPr marL="342900" lvl="0" indent="-342900">
              <a:lnSpc>
                <a:spcPct val="115000"/>
              </a:lnSpc>
              <a:spcBef>
                <a:spcPts val="600"/>
              </a:spcBef>
              <a:spcAft>
                <a:spcPts val="1800"/>
              </a:spcAft>
              <a:buFont typeface="Symbol" panose="05050102010706020507" pitchFamily="18" charset="2"/>
              <a:buChar char=""/>
            </a:pPr>
            <a:endParaRPr lang="en-CA" sz="1800" dirty="0">
              <a:effectLst/>
              <a:latin typeface="Times New Roman" panose="02020603050405020304" pitchFamily="18" charset="0"/>
              <a:ea typeface="Times New Roman" panose="02020603050405020304" pitchFamily="18" charset="0"/>
            </a:endParaRPr>
          </a:p>
          <a:p>
            <a:pPr marL="171450" indent="-171450">
              <a:buFont typeface="Arial" panose="020B0604020202020204" pitchFamily="34" charset="0"/>
              <a:buChar char="•"/>
            </a:pPr>
            <a:endParaRPr lang="en-CA" dirty="0"/>
          </a:p>
        </p:txBody>
      </p:sp>
      <p:sp>
        <p:nvSpPr>
          <p:cNvPr id="4" name="Slide Number Placeholder 3"/>
          <p:cNvSpPr>
            <a:spLocks noGrp="1"/>
          </p:cNvSpPr>
          <p:nvPr>
            <p:ph type="sldNum" sz="quarter" idx="5"/>
          </p:nvPr>
        </p:nvSpPr>
        <p:spPr/>
        <p:txBody>
          <a:bodyPr/>
          <a:lstStyle/>
          <a:p>
            <a:fld id="{ECFF0176-6DAA-A34C-A41E-0A5CD8672394}" type="slidenum">
              <a:rPr lang="en-US" smtClean="0"/>
              <a:t>12</a:t>
            </a:fld>
            <a:endParaRPr lang="en-US"/>
          </a:p>
        </p:txBody>
      </p:sp>
    </p:spTree>
    <p:extLst>
      <p:ext uri="{BB962C8B-B14F-4D97-AF65-F5344CB8AC3E}">
        <p14:creationId xmlns:p14="http://schemas.microsoft.com/office/powerpoint/2010/main" val="2217324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ABBD3-D07B-57E2-5649-04F3E732FC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ECF85B-67EE-4E9C-6547-5D2A71BFBC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C9BDDCE-15E0-7D98-C3C7-C5A9554D69A1}"/>
              </a:ext>
            </a:extLst>
          </p:cNvPr>
          <p:cNvSpPr>
            <a:spLocks noGrp="1"/>
          </p:cNvSpPr>
          <p:nvPr>
            <p:ph type="dt" sz="half" idx="10"/>
          </p:nvPr>
        </p:nvSpPr>
        <p:spPr/>
        <p:txBody>
          <a:bodyPr/>
          <a:lstStyle/>
          <a:p>
            <a:fld id="{2983AF0B-D8A0-9C47-A8C2-751046C4562E}" type="datetimeFigureOut">
              <a:rPr lang="en-US" smtClean="0"/>
              <a:t>4/12/2024</a:t>
            </a:fld>
            <a:endParaRPr lang="en-US"/>
          </a:p>
        </p:txBody>
      </p:sp>
      <p:sp>
        <p:nvSpPr>
          <p:cNvPr id="5" name="Footer Placeholder 4">
            <a:extLst>
              <a:ext uri="{FF2B5EF4-FFF2-40B4-BE49-F238E27FC236}">
                <a16:creationId xmlns:a16="http://schemas.microsoft.com/office/drawing/2014/main" id="{B87B86BD-A746-80DE-9859-2315BD64C1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D0FD23-EE81-6344-F7DB-B5483F8448E5}"/>
              </a:ext>
            </a:extLst>
          </p:cNvPr>
          <p:cNvSpPr>
            <a:spLocks noGrp="1"/>
          </p:cNvSpPr>
          <p:nvPr>
            <p:ph type="sldNum" sz="quarter" idx="12"/>
          </p:nvPr>
        </p:nvSpPr>
        <p:spPr/>
        <p:txBody>
          <a:bodyPr/>
          <a:lstStyle/>
          <a:p>
            <a:fld id="{26A33702-B180-BB45-B71B-418804EBA4C2}" type="slidenum">
              <a:rPr lang="en-US" smtClean="0"/>
              <a:t>‹#›</a:t>
            </a:fld>
            <a:endParaRPr lang="en-US"/>
          </a:p>
        </p:txBody>
      </p:sp>
    </p:spTree>
    <p:extLst>
      <p:ext uri="{BB962C8B-B14F-4D97-AF65-F5344CB8AC3E}">
        <p14:creationId xmlns:p14="http://schemas.microsoft.com/office/powerpoint/2010/main" val="2189227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6B16F-540C-50D8-2551-FE88CFFCC5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B1545A7-2A8A-7291-B800-9AEAC0DBE3C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8CDAE8-970A-D2AF-06DE-3D00E97F4CCC}"/>
              </a:ext>
            </a:extLst>
          </p:cNvPr>
          <p:cNvSpPr>
            <a:spLocks noGrp="1"/>
          </p:cNvSpPr>
          <p:nvPr>
            <p:ph type="dt" sz="half" idx="10"/>
          </p:nvPr>
        </p:nvSpPr>
        <p:spPr/>
        <p:txBody>
          <a:bodyPr/>
          <a:lstStyle/>
          <a:p>
            <a:fld id="{2983AF0B-D8A0-9C47-A8C2-751046C4562E}" type="datetimeFigureOut">
              <a:rPr lang="en-US" smtClean="0"/>
              <a:t>4/12/2024</a:t>
            </a:fld>
            <a:endParaRPr lang="en-US"/>
          </a:p>
        </p:txBody>
      </p:sp>
      <p:sp>
        <p:nvSpPr>
          <p:cNvPr id="5" name="Footer Placeholder 4">
            <a:extLst>
              <a:ext uri="{FF2B5EF4-FFF2-40B4-BE49-F238E27FC236}">
                <a16:creationId xmlns:a16="http://schemas.microsoft.com/office/drawing/2014/main" id="{F1FBD85F-E87F-20B7-3C38-FA9799045C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644834-D36D-E474-CDA3-6C40F5A46D06}"/>
              </a:ext>
            </a:extLst>
          </p:cNvPr>
          <p:cNvSpPr>
            <a:spLocks noGrp="1"/>
          </p:cNvSpPr>
          <p:nvPr>
            <p:ph type="sldNum" sz="quarter" idx="12"/>
          </p:nvPr>
        </p:nvSpPr>
        <p:spPr/>
        <p:txBody>
          <a:bodyPr/>
          <a:lstStyle/>
          <a:p>
            <a:fld id="{26A33702-B180-BB45-B71B-418804EBA4C2}" type="slidenum">
              <a:rPr lang="en-US" smtClean="0"/>
              <a:t>‹#›</a:t>
            </a:fld>
            <a:endParaRPr lang="en-US"/>
          </a:p>
        </p:txBody>
      </p:sp>
    </p:spTree>
    <p:extLst>
      <p:ext uri="{BB962C8B-B14F-4D97-AF65-F5344CB8AC3E}">
        <p14:creationId xmlns:p14="http://schemas.microsoft.com/office/powerpoint/2010/main" val="1038994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3AAC2-D9EA-D5E3-3AFD-87FC3A69E4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A2BD0A4-AD50-A12C-FDB5-CA57E1FCE9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3D0CCE-C4FC-B81A-11A5-81EDE8030DBF}"/>
              </a:ext>
            </a:extLst>
          </p:cNvPr>
          <p:cNvSpPr>
            <a:spLocks noGrp="1"/>
          </p:cNvSpPr>
          <p:nvPr>
            <p:ph type="dt" sz="half" idx="10"/>
          </p:nvPr>
        </p:nvSpPr>
        <p:spPr/>
        <p:txBody>
          <a:bodyPr/>
          <a:lstStyle/>
          <a:p>
            <a:fld id="{2983AF0B-D8A0-9C47-A8C2-751046C4562E}" type="datetimeFigureOut">
              <a:rPr lang="en-US" smtClean="0"/>
              <a:t>4/12/2024</a:t>
            </a:fld>
            <a:endParaRPr lang="en-US"/>
          </a:p>
        </p:txBody>
      </p:sp>
      <p:sp>
        <p:nvSpPr>
          <p:cNvPr id="5" name="Footer Placeholder 4">
            <a:extLst>
              <a:ext uri="{FF2B5EF4-FFF2-40B4-BE49-F238E27FC236}">
                <a16:creationId xmlns:a16="http://schemas.microsoft.com/office/drawing/2014/main" id="{FA2E61A0-DD0F-0CFD-6F9D-35A813114A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33E6A3-4917-E5CC-1C49-772D5F85FFBE}"/>
              </a:ext>
            </a:extLst>
          </p:cNvPr>
          <p:cNvSpPr>
            <a:spLocks noGrp="1"/>
          </p:cNvSpPr>
          <p:nvPr>
            <p:ph type="sldNum" sz="quarter" idx="12"/>
          </p:nvPr>
        </p:nvSpPr>
        <p:spPr/>
        <p:txBody>
          <a:bodyPr/>
          <a:lstStyle/>
          <a:p>
            <a:fld id="{26A33702-B180-BB45-B71B-418804EBA4C2}" type="slidenum">
              <a:rPr lang="en-US" smtClean="0"/>
              <a:t>‹#›</a:t>
            </a:fld>
            <a:endParaRPr lang="en-US"/>
          </a:p>
        </p:txBody>
      </p:sp>
    </p:spTree>
    <p:extLst>
      <p:ext uri="{BB962C8B-B14F-4D97-AF65-F5344CB8AC3E}">
        <p14:creationId xmlns:p14="http://schemas.microsoft.com/office/powerpoint/2010/main" val="123728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3AA73-4A07-974F-5256-DBB54C74FB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35C085-60EE-291C-8212-1E8398E0E65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FD189DD-4B22-F62A-1E39-16C12AF3326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E9DAEC-21E4-66D5-FE94-FD69CA2EB368}"/>
              </a:ext>
            </a:extLst>
          </p:cNvPr>
          <p:cNvSpPr>
            <a:spLocks noGrp="1"/>
          </p:cNvSpPr>
          <p:nvPr>
            <p:ph type="dt" sz="half" idx="10"/>
          </p:nvPr>
        </p:nvSpPr>
        <p:spPr/>
        <p:txBody>
          <a:bodyPr/>
          <a:lstStyle/>
          <a:p>
            <a:fld id="{2983AF0B-D8A0-9C47-A8C2-751046C4562E}" type="datetimeFigureOut">
              <a:rPr lang="en-US" smtClean="0"/>
              <a:t>4/12/2024</a:t>
            </a:fld>
            <a:endParaRPr lang="en-US"/>
          </a:p>
        </p:txBody>
      </p:sp>
      <p:sp>
        <p:nvSpPr>
          <p:cNvPr id="6" name="Footer Placeholder 5">
            <a:extLst>
              <a:ext uri="{FF2B5EF4-FFF2-40B4-BE49-F238E27FC236}">
                <a16:creationId xmlns:a16="http://schemas.microsoft.com/office/drawing/2014/main" id="{AC5D7F8A-4EF6-590D-FCCD-3A8F2B0B23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F3F61F-789C-7D25-E90B-5BA7818F8B75}"/>
              </a:ext>
            </a:extLst>
          </p:cNvPr>
          <p:cNvSpPr>
            <a:spLocks noGrp="1"/>
          </p:cNvSpPr>
          <p:nvPr>
            <p:ph type="sldNum" sz="quarter" idx="12"/>
          </p:nvPr>
        </p:nvSpPr>
        <p:spPr/>
        <p:txBody>
          <a:bodyPr/>
          <a:lstStyle/>
          <a:p>
            <a:fld id="{26A33702-B180-BB45-B71B-418804EBA4C2}" type="slidenum">
              <a:rPr lang="en-US" smtClean="0"/>
              <a:t>‹#›</a:t>
            </a:fld>
            <a:endParaRPr lang="en-US"/>
          </a:p>
        </p:txBody>
      </p:sp>
    </p:spTree>
    <p:extLst>
      <p:ext uri="{BB962C8B-B14F-4D97-AF65-F5344CB8AC3E}">
        <p14:creationId xmlns:p14="http://schemas.microsoft.com/office/powerpoint/2010/main" val="2454822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DCAAE-3623-EE9C-BAD7-75915D8BEF8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2E287AA-688F-9E28-E509-3E5031709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C90A9A1-9D61-4DC3-245B-1A742A96AB0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D313732-3947-A2A5-6F42-D1A2F14EAC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987AEE-44A8-E40F-AE10-FD5B735991D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839567-3796-89DA-35CA-9EF2EC4AD786}"/>
              </a:ext>
            </a:extLst>
          </p:cNvPr>
          <p:cNvSpPr>
            <a:spLocks noGrp="1"/>
          </p:cNvSpPr>
          <p:nvPr>
            <p:ph type="dt" sz="half" idx="10"/>
          </p:nvPr>
        </p:nvSpPr>
        <p:spPr/>
        <p:txBody>
          <a:bodyPr/>
          <a:lstStyle/>
          <a:p>
            <a:fld id="{2983AF0B-D8A0-9C47-A8C2-751046C4562E}" type="datetimeFigureOut">
              <a:rPr lang="en-US" smtClean="0"/>
              <a:t>4/12/2024</a:t>
            </a:fld>
            <a:endParaRPr lang="en-US"/>
          </a:p>
        </p:txBody>
      </p:sp>
      <p:sp>
        <p:nvSpPr>
          <p:cNvPr id="8" name="Footer Placeholder 7">
            <a:extLst>
              <a:ext uri="{FF2B5EF4-FFF2-40B4-BE49-F238E27FC236}">
                <a16:creationId xmlns:a16="http://schemas.microsoft.com/office/drawing/2014/main" id="{4CB74101-697E-6646-56E5-9B461FC2FBC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018C26A-9C99-37A4-7422-EF595BC0E067}"/>
              </a:ext>
            </a:extLst>
          </p:cNvPr>
          <p:cNvSpPr>
            <a:spLocks noGrp="1"/>
          </p:cNvSpPr>
          <p:nvPr>
            <p:ph type="sldNum" sz="quarter" idx="12"/>
          </p:nvPr>
        </p:nvSpPr>
        <p:spPr/>
        <p:txBody>
          <a:bodyPr/>
          <a:lstStyle/>
          <a:p>
            <a:fld id="{26A33702-B180-BB45-B71B-418804EBA4C2}" type="slidenum">
              <a:rPr lang="en-US" smtClean="0"/>
              <a:t>‹#›</a:t>
            </a:fld>
            <a:endParaRPr lang="en-US"/>
          </a:p>
        </p:txBody>
      </p:sp>
    </p:spTree>
    <p:extLst>
      <p:ext uri="{BB962C8B-B14F-4D97-AF65-F5344CB8AC3E}">
        <p14:creationId xmlns:p14="http://schemas.microsoft.com/office/powerpoint/2010/main" val="1560105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AE4E1-4A6E-5463-6D6D-0696447EF7B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BA3749B-0F5B-C983-79C8-64EB35612EDC}"/>
              </a:ext>
            </a:extLst>
          </p:cNvPr>
          <p:cNvSpPr>
            <a:spLocks noGrp="1"/>
          </p:cNvSpPr>
          <p:nvPr>
            <p:ph type="dt" sz="half" idx="10"/>
          </p:nvPr>
        </p:nvSpPr>
        <p:spPr/>
        <p:txBody>
          <a:bodyPr/>
          <a:lstStyle/>
          <a:p>
            <a:fld id="{2983AF0B-D8A0-9C47-A8C2-751046C4562E}" type="datetimeFigureOut">
              <a:rPr lang="en-US" smtClean="0"/>
              <a:t>4/12/2024</a:t>
            </a:fld>
            <a:endParaRPr lang="en-US"/>
          </a:p>
        </p:txBody>
      </p:sp>
      <p:sp>
        <p:nvSpPr>
          <p:cNvPr id="4" name="Footer Placeholder 3">
            <a:extLst>
              <a:ext uri="{FF2B5EF4-FFF2-40B4-BE49-F238E27FC236}">
                <a16:creationId xmlns:a16="http://schemas.microsoft.com/office/drawing/2014/main" id="{933296C0-0785-FF96-BDCF-94F0B91347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837FDE7-8454-485C-B22B-7DDA7798DABD}"/>
              </a:ext>
            </a:extLst>
          </p:cNvPr>
          <p:cNvSpPr>
            <a:spLocks noGrp="1"/>
          </p:cNvSpPr>
          <p:nvPr>
            <p:ph type="sldNum" sz="quarter" idx="12"/>
          </p:nvPr>
        </p:nvSpPr>
        <p:spPr/>
        <p:txBody>
          <a:bodyPr/>
          <a:lstStyle/>
          <a:p>
            <a:fld id="{26A33702-B180-BB45-B71B-418804EBA4C2}" type="slidenum">
              <a:rPr lang="en-US" smtClean="0"/>
              <a:t>‹#›</a:t>
            </a:fld>
            <a:endParaRPr lang="en-US"/>
          </a:p>
        </p:txBody>
      </p:sp>
    </p:spTree>
    <p:extLst>
      <p:ext uri="{BB962C8B-B14F-4D97-AF65-F5344CB8AC3E}">
        <p14:creationId xmlns:p14="http://schemas.microsoft.com/office/powerpoint/2010/main" val="602878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3D8ED7-C59D-0D7E-6242-DD5B32A23E27}"/>
              </a:ext>
            </a:extLst>
          </p:cNvPr>
          <p:cNvSpPr>
            <a:spLocks noGrp="1"/>
          </p:cNvSpPr>
          <p:nvPr>
            <p:ph type="dt" sz="half" idx="10"/>
          </p:nvPr>
        </p:nvSpPr>
        <p:spPr/>
        <p:txBody>
          <a:bodyPr/>
          <a:lstStyle/>
          <a:p>
            <a:fld id="{2983AF0B-D8A0-9C47-A8C2-751046C4562E}" type="datetimeFigureOut">
              <a:rPr lang="en-US" smtClean="0"/>
              <a:t>4/12/2024</a:t>
            </a:fld>
            <a:endParaRPr lang="en-US"/>
          </a:p>
        </p:txBody>
      </p:sp>
      <p:sp>
        <p:nvSpPr>
          <p:cNvPr id="3" name="Footer Placeholder 2">
            <a:extLst>
              <a:ext uri="{FF2B5EF4-FFF2-40B4-BE49-F238E27FC236}">
                <a16:creationId xmlns:a16="http://schemas.microsoft.com/office/drawing/2014/main" id="{40B5698D-124B-0912-585C-FC439D7FEED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113BF04-F6AC-E377-2318-AF6D06C11810}"/>
              </a:ext>
            </a:extLst>
          </p:cNvPr>
          <p:cNvSpPr>
            <a:spLocks noGrp="1"/>
          </p:cNvSpPr>
          <p:nvPr>
            <p:ph type="sldNum" sz="quarter" idx="12"/>
          </p:nvPr>
        </p:nvSpPr>
        <p:spPr/>
        <p:txBody>
          <a:bodyPr/>
          <a:lstStyle/>
          <a:p>
            <a:fld id="{26A33702-B180-BB45-B71B-418804EBA4C2}" type="slidenum">
              <a:rPr lang="en-US" smtClean="0"/>
              <a:t>‹#›</a:t>
            </a:fld>
            <a:endParaRPr lang="en-US"/>
          </a:p>
        </p:txBody>
      </p:sp>
    </p:spTree>
    <p:extLst>
      <p:ext uri="{BB962C8B-B14F-4D97-AF65-F5344CB8AC3E}">
        <p14:creationId xmlns:p14="http://schemas.microsoft.com/office/powerpoint/2010/main" val="2446232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2FA0F-EF03-4B37-0D6F-9FFF41C31B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1B4092D-1F94-3AD1-B6F3-A44C4A3C21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C42B062-2A53-D1CE-66FD-A38F490244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8455E8-3426-4F27-941B-856675DB2596}"/>
              </a:ext>
            </a:extLst>
          </p:cNvPr>
          <p:cNvSpPr>
            <a:spLocks noGrp="1"/>
          </p:cNvSpPr>
          <p:nvPr>
            <p:ph type="dt" sz="half" idx="10"/>
          </p:nvPr>
        </p:nvSpPr>
        <p:spPr/>
        <p:txBody>
          <a:bodyPr/>
          <a:lstStyle/>
          <a:p>
            <a:fld id="{2983AF0B-D8A0-9C47-A8C2-751046C4562E}" type="datetimeFigureOut">
              <a:rPr lang="en-US" smtClean="0"/>
              <a:t>4/12/2024</a:t>
            </a:fld>
            <a:endParaRPr lang="en-US"/>
          </a:p>
        </p:txBody>
      </p:sp>
      <p:sp>
        <p:nvSpPr>
          <p:cNvPr id="6" name="Footer Placeholder 5">
            <a:extLst>
              <a:ext uri="{FF2B5EF4-FFF2-40B4-BE49-F238E27FC236}">
                <a16:creationId xmlns:a16="http://schemas.microsoft.com/office/drawing/2014/main" id="{5DD85536-BCAD-70F4-35CC-6141AE41A5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673A18-1F69-8014-4B99-DF1D79A92144}"/>
              </a:ext>
            </a:extLst>
          </p:cNvPr>
          <p:cNvSpPr>
            <a:spLocks noGrp="1"/>
          </p:cNvSpPr>
          <p:nvPr>
            <p:ph type="sldNum" sz="quarter" idx="12"/>
          </p:nvPr>
        </p:nvSpPr>
        <p:spPr/>
        <p:txBody>
          <a:bodyPr/>
          <a:lstStyle/>
          <a:p>
            <a:fld id="{26A33702-B180-BB45-B71B-418804EBA4C2}" type="slidenum">
              <a:rPr lang="en-US" smtClean="0"/>
              <a:t>‹#›</a:t>
            </a:fld>
            <a:endParaRPr lang="en-US"/>
          </a:p>
        </p:txBody>
      </p:sp>
    </p:spTree>
    <p:extLst>
      <p:ext uri="{BB962C8B-B14F-4D97-AF65-F5344CB8AC3E}">
        <p14:creationId xmlns:p14="http://schemas.microsoft.com/office/powerpoint/2010/main" val="905140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CAB8B-397A-843D-7049-0FECD0497F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DDF1A8E-F778-8CF4-FC8C-7CB5DAD727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F6BEC24-03CC-F215-B93B-DE976D9C85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9D74CE-D2C3-08E6-FD32-9108FE1CFC72}"/>
              </a:ext>
            </a:extLst>
          </p:cNvPr>
          <p:cNvSpPr>
            <a:spLocks noGrp="1"/>
          </p:cNvSpPr>
          <p:nvPr>
            <p:ph type="dt" sz="half" idx="10"/>
          </p:nvPr>
        </p:nvSpPr>
        <p:spPr/>
        <p:txBody>
          <a:bodyPr/>
          <a:lstStyle/>
          <a:p>
            <a:fld id="{2983AF0B-D8A0-9C47-A8C2-751046C4562E}" type="datetimeFigureOut">
              <a:rPr lang="en-US" smtClean="0"/>
              <a:t>4/12/2024</a:t>
            </a:fld>
            <a:endParaRPr lang="en-US"/>
          </a:p>
        </p:txBody>
      </p:sp>
      <p:sp>
        <p:nvSpPr>
          <p:cNvPr id="6" name="Footer Placeholder 5">
            <a:extLst>
              <a:ext uri="{FF2B5EF4-FFF2-40B4-BE49-F238E27FC236}">
                <a16:creationId xmlns:a16="http://schemas.microsoft.com/office/drawing/2014/main" id="{2AF7AD67-8601-4B22-6B9D-5B708F097B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E71F8D-9648-46AA-282D-025D9068311E}"/>
              </a:ext>
            </a:extLst>
          </p:cNvPr>
          <p:cNvSpPr>
            <a:spLocks noGrp="1"/>
          </p:cNvSpPr>
          <p:nvPr>
            <p:ph type="sldNum" sz="quarter" idx="12"/>
          </p:nvPr>
        </p:nvSpPr>
        <p:spPr/>
        <p:txBody>
          <a:bodyPr/>
          <a:lstStyle/>
          <a:p>
            <a:fld id="{26A33702-B180-BB45-B71B-418804EBA4C2}" type="slidenum">
              <a:rPr lang="en-US" smtClean="0"/>
              <a:t>‹#›</a:t>
            </a:fld>
            <a:endParaRPr lang="en-US"/>
          </a:p>
        </p:txBody>
      </p:sp>
    </p:spTree>
    <p:extLst>
      <p:ext uri="{BB962C8B-B14F-4D97-AF65-F5344CB8AC3E}">
        <p14:creationId xmlns:p14="http://schemas.microsoft.com/office/powerpoint/2010/main" val="3276512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938F8-BFA7-ECE7-F199-66780240DC9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6398A1F-2880-685C-87BA-F08E051F261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48A779-31FB-0638-A48F-ADE761DCC434}"/>
              </a:ext>
            </a:extLst>
          </p:cNvPr>
          <p:cNvSpPr>
            <a:spLocks noGrp="1"/>
          </p:cNvSpPr>
          <p:nvPr>
            <p:ph type="dt" sz="half" idx="10"/>
          </p:nvPr>
        </p:nvSpPr>
        <p:spPr/>
        <p:txBody>
          <a:bodyPr/>
          <a:lstStyle/>
          <a:p>
            <a:fld id="{2983AF0B-D8A0-9C47-A8C2-751046C4562E}" type="datetimeFigureOut">
              <a:rPr lang="en-US" smtClean="0"/>
              <a:t>4/12/2024</a:t>
            </a:fld>
            <a:endParaRPr lang="en-US"/>
          </a:p>
        </p:txBody>
      </p:sp>
      <p:sp>
        <p:nvSpPr>
          <p:cNvPr id="5" name="Footer Placeholder 4">
            <a:extLst>
              <a:ext uri="{FF2B5EF4-FFF2-40B4-BE49-F238E27FC236}">
                <a16:creationId xmlns:a16="http://schemas.microsoft.com/office/drawing/2014/main" id="{195A0F82-1341-531A-0F0E-B44EF604B5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3FE69C-535D-8A7C-2A0B-C45BEB4EE88C}"/>
              </a:ext>
            </a:extLst>
          </p:cNvPr>
          <p:cNvSpPr>
            <a:spLocks noGrp="1"/>
          </p:cNvSpPr>
          <p:nvPr>
            <p:ph type="sldNum" sz="quarter" idx="12"/>
          </p:nvPr>
        </p:nvSpPr>
        <p:spPr/>
        <p:txBody>
          <a:bodyPr/>
          <a:lstStyle/>
          <a:p>
            <a:fld id="{26A33702-B180-BB45-B71B-418804EBA4C2}" type="slidenum">
              <a:rPr lang="en-US" smtClean="0"/>
              <a:t>‹#›</a:t>
            </a:fld>
            <a:endParaRPr lang="en-US"/>
          </a:p>
        </p:txBody>
      </p:sp>
    </p:spTree>
    <p:extLst>
      <p:ext uri="{BB962C8B-B14F-4D97-AF65-F5344CB8AC3E}">
        <p14:creationId xmlns:p14="http://schemas.microsoft.com/office/powerpoint/2010/main" val="2194705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BCE30AF-64FA-98AE-0D74-54BA9A462BB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7752973-7213-AFF5-58F9-4A8062DC54A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E9439E-E04B-CFB7-9E9A-723F5958EC1B}"/>
              </a:ext>
            </a:extLst>
          </p:cNvPr>
          <p:cNvSpPr>
            <a:spLocks noGrp="1"/>
          </p:cNvSpPr>
          <p:nvPr>
            <p:ph type="dt" sz="half" idx="10"/>
          </p:nvPr>
        </p:nvSpPr>
        <p:spPr/>
        <p:txBody>
          <a:bodyPr/>
          <a:lstStyle/>
          <a:p>
            <a:fld id="{2983AF0B-D8A0-9C47-A8C2-751046C4562E}" type="datetimeFigureOut">
              <a:rPr lang="en-US" smtClean="0"/>
              <a:t>4/12/2024</a:t>
            </a:fld>
            <a:endParaRPr lang="en-US"/>
          </a:p>
        </p:txBody>
      </p:sp>
      <p:sp>
        <p:nvSpPr>
          <p:cNvPr id="5" name="Footer Placeholder 4">
            <a:extLst>
              <a:ext uri="{FF2B5EF4-FFF2-40B4-BE49-F238E27FC236}">
                <a16:creationId xmlns:a16="http://schemas.microsoft.com/office/drawing/2014/main" id="{B827F568-239C-50E0-BD08-7E5DA6357E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BB1ABB-ED7C-6EA0-D69E-B69509FE47B0}"/>
              </a:ext>
            </a:extLst>
          </p:cNvPr>
          <p:cNvSpPr>
            <a:spLocks noGrp="1"/>
          </p:cNvSpPr>
          <p:nvPr>
            <p:ph type="sldNum" sz="quarter" idx="12"/>
          </p:nvPr>
        </p:nvSpPr>
        <p:spPr/>
        <p:txBody>
          <a:bodyPr/>
          <a:lstStyle/>
          <a:p>
            <a:fld id="{26A33702-B180-BB45-B71B-418804EBA4C2}" type="slidenum">
              <a:rPr lang="en-US" smtClean="0"/>
              <a:t>‹#›</a:t>
            </a:fld>
            <a:endParaRPr lang="en-US"/>
          </a:p>
        </p:txBody>
      </p:sp>
    </p:spTree>
    <p:extLst>
      <p:ext uri="{BB962C8B-B14F-4D97-AF65-F5344CB8AC3E}">
        <p14:creationId xmlns:p14="http://schemas.microsoft.com/office/powerpoint/2010/main" val="23387400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5321"/>
            </a:lvl1pPr>
          </a:lstStyle>
          <a:p>
            <a:r>
              <a:rPr lang="en-US"/>
              <a:t>Click to edit Master title style</a:t>
            </a:r>
            <a:endParaRPr lang="en-US" dirty="0"/>
          </a:p>
        </p:txBody>
      </p:sp>
      <p:sp>
        <p:nvSpPr>
          <p:cNvPr id="3" name="Subtitle 2"/>
          <p:cNvSpPr>
            <a:spLocks noGrp="1"/>
          </p:cNvSpPr>
          <p:nvPr>
            <p:ph type="subTitle" idx="1"/>
          </p:nvPr>
        </p:nvSpPr>
        <p:spPr>
          <a:xfrm>
            <a:off x="1524000" y="3602039"/>
            <a:ext cx="9144000" cy="1655762"/>
          </a:xfrm>
        </p:spPr>
        <p:txBody>
          <a:bodyPr/>
          <a:lstStyle>
            <a:lvl1pPr marL="0" indent="0" algn="ctr">
              <a:buNone/>
              <a:defRPr sz="2129"/>
            </a:lvl1pPr>
            <a:lvl2pPr marL="405431" indent="0" algn="ctr">
              <a:buNone/>
              <a:defRPr sz="1773"/>
            </a:lvl2pPr>
            <a:lvl3pPr marL="810862" indent="0" algn="ctr">
              <a:buNone/>
              <a:defRPr sz="1596"/>
            </a:lvl3pPr>
            <a:lvl4pPr marL="1216294" indent="0" algn="ctr">
              <a:buNone/>
              <a:defRPr sz="1419"/>
            </a:lvl4pPr>
            <a:lvl5pPr marL="1621725" indent="0" algn="ctr">
              <a:buNone/>
              <a:defRPr sz="1419"/>
            </a:lvl5pPr>
            <a:lvl6pPr marL="2027156" indent="0" algn="ctr">
              <a:buNone/>
              <a:defRPr sz="1419"/>
            </a:lvl6pPr>
            <a:lvl7pPr marL="2432587" indent="0" algn="ctr">
              <a:buNone/>
              <a:defRPr sz="1419"/>
            </a:lvl7pPr>
            <a:lvl8pPr marL="2838018" indent="0" algn="ctr">
              <a:buNone/>
              <a:defRPr sz="1419"/>
            </a:lvl8pPr>
            <a:lvl9pPr marL="3243449" indent="0" algn="ctr">
              <a:buNone/>
              <a:defRPr sz="1419"/>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26A0D0C-22C6-4688-92D2-2863513494E0}" type="datetimeFigureOut">
              <a:rPr lang="en-CA" smtClean="0"/>
              <a:t>12-Apr-2024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AED38CF-63E1-470D-8B1A-84A4E2D15D30}" type="slidenum">
              <a:rPr lang="en-CA" smtClean="0"/>
              <a:t>‹#›</a:t>
            </a:fld>
            <a:endParaRPr lang="en-CA"/>
          </a:p>
        </p:txBody>
      </p:sp>
    </p:spTree>
    <p:extLst>
      <p:ext uri="{BB962C8B-B14F-4D97-AF65-F5344CB8AC3E}">
        <p14:creationId xmlns:p14="http://schemas.microsoft.com/office/powerpoint/2010/main" val="13540222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6A0D0C-22C6-4688-92D2-2863513494E0}" type="datetimeFigureOut">
              <a:rPr lang="en-CA" smtClean="0"/>
              <a:t>12-Apr-2024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AED38CF-63E1-470D-8B1A-84A4E2D15D30}" type="slidenum">
              <a:rPr lang="en-CA" smtClean="0"/>
              <a:t>‹#›</a:t>
            </a:fld>
            <a:endParaRPr lang="en-CA"/>
          </a:p>
        </p:txBody>
      </p:sp>
    </p:spTree>
    <p:extLst>
      <p:ext uri="{BB962C8B-B14F-4D97-AF65-F5344CB8AC3E}">
        <p14:creationId xmlns:p14="http://schemas.microsoft.com/office/powerpoint/2010/main" val="14239417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5321"/>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129">
                <a:solidFill>
                  <a:schemeClr val="tx1">
                    <a:tint val="75000"/>
                  </a:schemeClr>
                </a:solidFill>
              </a:defRPr>
            </a:lvl1pPr>
            <a:lvl2pPr marL="405431" indent="0">
              <a:buNone/>
              <a:defRPr sz="1773">
                <a:solidFill>
                  <a:schemeClr val="tx1">
                    <a:tint val="75000"/>
                  </a:schemeClr>
                </a:solidFill>
              </a:defRPr>
            </a:lvl2pPr>
            <a:lvl3pPr marL="810862" indent="0">
              <a:buNone/>
              <a:defRPr sz="1596">
                <a:solidFill>
                  <a:schemeClr val="tx1">
                    <a:tint val="75000"/>
                  </a:schemeClr>
                </a:solidFill>
              </a:defRPr>
            </a:lvl3pPr>
            <a:lvl4pPr marL="1216294" indent="0">
              <a:buNone/>
              <a:defRPr sz="1419">
                <a:solidFill>
                  <a:schemeClr val="tx1">
                    <a:tint val="75000"/>
                  </a:schemeClr>
                </a:solidFill>
              </a:defRPr>
            </a:lvl4pPr>
            <a:lvl5pPr marL="1621725" indent="0">
              <a:buNone/>
              <a:defRPr sz="1419">
                <a:solidFill>
                  <a:schemeClr val="tx1">
                    <a:tint val="75000"/>
                  </a:schemeClr>
                </a:solidFill>
              </a:defRPr>
            </a:lvl5pPr>
            <a:lvl6pPr marL="2027156" indent="0">
              <a:buNone/>
              <a:defRPr sz="1419">
                <a:solidFill>
                  <a:schemeClr val="tx1">
                    <a:tint val="75000"/>
                  </a:schemeClr>
                </a:solidFill>
              </a:defRPr>
            </a:lvl6pPr>
            <a:lvl7pPr marL="2432587" indent="0">
              <a:buNone/>
              <a:defRPr sz="1419">
                <a:solidFill>
                  <a:schemeClr val="tx1">
                    <a:tint val="75000"/>
                  </a:schemeClr>
                </a:solidFill>
              </a:defRPr>
            </a:lvl7pPr>
            <a:lvl8pPr marL="2838018" indent="0">
              <a:buNone/>
              <a:defRPr sz="1419">
                <a:solidFill>
                  <a:schemeClr val="tx1">
                    <a:tint val="75000"/>
                  </a:schemeClr>
                </a:solidFill>
              </a:defRPr>
            </a:lvl8pPr>
            <a:lvl9pPr marL="3243449" indent="0">
              <a:buNone/>
              <a:defRPr sz="141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6A0D0C-22C6-4688-92D2-2863513494E0}" type="datetimeFigureOut">
              <a:rPr lang="en-CA" smtClean="0"/>
              <a:t>12-Apr-2024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AED38CF-63E1-470D-8B1A-84A4E2D15D30}" type="slidenum">
              <a:rPr lang="en-CA" smtClean="0"/>
              <a:t>‹#›</a:t>
            </a:fld>
            <a:endParaRPr lang="en-CA"/>
          </a:p>
        </p:txBody>
      </p:sp>
    </p:spTree>
    <p:extLst>
      <p:ext uri="{BB962C8B-B14F-4D97-AF65-F5344CB8AC3E}">
        <p14:creationId xmlns:p14="http://schemas.microsoft.com/office/powerpoint/2010/main" val="13687548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6A0D0C-22C6-4688-92D2-2863513494E0}" type="datetimeFigureOut">
              <a:rPr lang="en-CA" smtClean="0"/>
              <a:t>12-Apr-2024</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AED38CF-63E1-470D-8B1A-84A4E2D15D30}" type="slidenum">
              <a:rPr lang="en-CA" smtClean="0"/>
              <a:t>‹#›</a:t>
            </a:fld>
            <a:endParaRPr lang="en-CA"/>
          </a:p>
        </p:txBody>
      </p:sp>
    </p:spTree>
    <p:extLst>
      <p:ext uri="{BB962C8B-B14F-4D97-AF65-F5344CB8AC3E}">
        <p14:creationId xmlns:p14="http://schemas.microsoft.com/office/powerpoint/2010/main" val="41561712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4"/>
            <a:ext cx="5157787" cy="823912"/>
          </a:xfrm>
        </p:spPr>
        <p:txBody>
          <a:bodyPr anchor="b"/>
          <a:lstStyle>
            <a:lvl1pPr marL="0" indent="0">
              <a:buNone/>
              <a:defRPr sz="2129" b="1"/>
            </a:lvl1pPr>
            <a:lvl2pPr marL="405431" indent="0">
              <a:buNone/>
              <a:defRPr sz="1773" b="1"/>
            </a:lvl2pPr>
            <a:lvl3pPr marL="810862" indent="0">
              <a:buNone/>
              <a:defRPr sz="1596" b="1"/>
            </a:lvl3pPr>
            <a:lvl4pPr marL="1216294" indent="0">
              <a:buNone/>
              <a:defRPr sz="1419" b="1"/>
            </a:lvl4pPr>
            <a:lvl5pPr marL="1621725" indent="0">
              <a:buNone/>
              <a:defRPr sz="1419" b="1"/>
            </a:lvl5pPr>
            <a:lvl6pPr marL="2027156" indent="0">
              <a:buNone/>
              <a:defRPr sz="1419" b="1"/>
            </a:lvl6pPr>
            <a:lvl7pPr marL="2432587" indent="0">
              <a:buNone/>
              <a:defRPr sz="1419" b="1"/>
            </a:lvl7pPr>
            <a:lvl8pPr marL="2838018" indent="0">
              <a:buNone/>
              <a:defRPr sz="1419" b="1"/>
            </a:lvl8pPr>
            <a:lvl9pPr marL="3243449" indent="0">
              <a:buNone/>
              <a:defRPr sz="1419"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4"/>
            <a:ext cx="5183188" cy="823912"/>
          </a:xfrm>
        </p:spPr>
        <p:txBody>
          <a:bodyPr anchor="b"/>
          <a:lstStyle>
            <a:lvl1pPr marL="0" indent="0">
              <a:buNone/>
              <a:defRPr sz="2129" b="1"/>
            </a:lvl1pPr>
            <a:lvl2pPr marL="405431" indent="0">
              <a:buNone/>
              <a:defRPr sz="1773" b="1"/>
            </a:lvl2pPr>
            <a:lvl3pPr marL="810862" indent="0">
              <a:buNone/>
              <a:defRPr sz="1596" b="1"/>
            </a:lvl3pPr>
            <a:lvl4pPr marL="1216294" indent="0">
              <a:buNone/>
              <a:defRPr sz="1419" b="1"/>
            </a:lvl4pPr>
            <a:lvl5pPr marL="1621725" indent="0">
              <a:buNone/>
              <a:defRPr sz="1419" b="1"/>
            </a:lvl5pPr>
            <a:lvl6pPr marL="2027156" indent="0">
              <a:buNone/>
              <a:defRPr sz="1419" b="1"/>
            </a:lvl6pPr>
            <a:lvl7pPr marL="2432587" indent="0">
              <a:buNone/>
              <a:defRPr sz="1419" b="1"/>
            </a:lvl7pPr>
            <a:lvl8pPr marL="2838018" indent="0">
              <a:buNone/>
              <a:defRPr sz="1419" b="1"/>
            </a:lvl8pPr>
            <a:lvl9pPr marL="3243449" indent="0">
              <a:buNone/>
              <a:defRPr sz="1419"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26A0D0C-22C6-4688-92D2-2863513494E0}" type="datetimeFigureOut">
              <a:rPr lang="en-CA" smtClean="0"/>
              <a:t>12-Apr-2024</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1AED38CF-63E1-470D-8B1A-84A4E2D15D30}" type="slidenum">
              <a:rPr lang="en-CA" smtClean="0"/>
              <a:t>‹#›</a:t>
            </a:fld>
            <a:endParaRPr lang="en-CA"/>
          </a:p>
        </p:txBody>
      </p:sp>
    </p:spTree>
    <p:extLst>
      <p:ext uri="{BB962C8B-B14F-4D97-AF65-F5344CB8AC3E}">
        <p14:creationId xmlns:p14="http://schemas.microsoft.com/office/powerpoint/2010/main" val="2909995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26A0D0C-22C6-4688-92D2-2863513494E0}" type="datetimeFigureOut">
              <a:rPr lang="en-CA" smtClean="0"/>
              <a:t>12-Apr-2024</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1AED38CF-63E1-470D-8B1A-84A4E2D15D30}" type="slidenum">
              <a:rPr lang="en-CA" smtClean="0"/>
              <a:t>‹#›</a:t>
            </a:fld>
            <a:endParaRPr lang="en-CA"/>
          </a:p>
        </p:txBody>
      </p:sp>
    </p:spTree>
    <p:extLst>
      <p:ext uri="{BB962C8B-B14F-4D97-AF65-F5344CB8AC3E}">
        <p14:creationId xmlns:p14="http://schemas.microsoft.com/office/powerpoint/2010/main" val="25542168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6A0D0C-22C6-4688-92D2-2863513494E0}" type="datetimeFigureOut">
              <a:rPr lang="en-CA" smtClean="0"/>
              <a:t>12-Apr-2024</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1AED38CF-63E1-470D-8B1A-84A4E2D15D30}" type="slidenum">
              <a:rPr lang="en-CA" smtClean="0"/>
              <a:t>‹#›</a:t>
            </a:fld>
            <a:endParaRPr lang="en-CA"/>
          </a:p>
        </p:txBody>
      </p:sp>
    </p:spTree>
    <p:extLst>
      <p:ext uri="{BB962C8B-B14F-4D97-AF65-F5344CB8AC3E}">
        <p14:creationId xmlns:p14="http://schemas.microsoft.com/office/powerpoint/2010/main" val="1152187142"/>
      </p:ext>
    </p:extLst>
  </p:cSld>
  <p:clrMapOvr>
    <a:masterClrMapping/>
  </p:clrMapOvr>
  <p:extLst>
    <p:ext uri="{DCECCB84-F9BA-43D5-87BE-67443E8EF086}">
      <p15:sldGuideLst xmlns:p15="http://schemas.microsoft.com/office/powerpoint/2012/main">
        <p15:guide id="1" orient="horz" pos="2878">
          <p15:clr>
            <a:srgbClr val="FBAE40"/>
          </p15:clr>
        </p15:guide>
        <p15:guide id="2" pos="453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2838"/>
            </a:lvl1pPr>
          </a:lstStyle>
          <a:p>
            <a:r>
              <a:rPr lang="en-US"/>
              <a:t>Click to edit Master title style</a:t>
            </a:r>
            <a:endParaRPr lang="en-US" dirty="0"/>
          </a:p>
        </p:txBody>
      </p:sp>
      <p:sp>
        <p:nvSpPr>
          <p:cNvPr id="3" name="Content Placeholder 2"/>
          <p:cNvSpPr>
            <a:spLocks noGrp="1"/>
          </p:cNvSpPr>
          <p:nvPr>
            <p:ph idx="1"/>
          </p:nvPr>
        </p:nvSpPr>
        <p:spPr>
          <a:xfrm>
            <a:off x="5183188" y="987426"/>
            <a:ext cx="6172200" cy="4873625"/>
          </a:xfrm>
        </p:spPr>
        <p:txBody>
          <a:bodyPr/>
          <a:lstStyle>
            <a:lvl1pPr>
              <a:defRPr sz="2838"/>
            </a:lvl1pPr>
            <a:lvl2pPr>
              <a:defRPr sz="2483"/>
            </a:lvl2pPr>
            <a:lvl3pPr>
              <a:defRPr sz="2129"/>
            </a:lvl3pPr>
            <a:lvl4pPr>
              <a:defRPr sz="1773"/>
            </a:lvl4pPr>
            <a:lvl5pPr>
              <a:defRPr sz="1773"/>
            </a:lvl5pPr>
            <a:lvl6pPr>
              <a:defRPr sz="1773"/>
            </a:lvl6pPr>
            <a:lvl7pPr>
              <a:defRPr sz="1773"/>
            </a:lvl7pPr>
            <a:lvl8pPr>
              <a:defRPr sz="1773"/>
            </a:lvl8pPr>
            <a:lvl9pPr>
              <a:defRPr sz="177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9" y="2057401"/>
            <a:ext cx="3932237" cy="3811588"/>
          </a:xfrm>
        </p:spPr>
        <p:txBody>
          <a:bodyPr/>
          <a:lstStyle>
            <a:lvl1pPr marL="0" indent="0">
              <a:buNone/>
              <a:defRPr sz="1419"/>
            </a:lvl1pPr>
            <a:lvl2pPr marL="405431" indent="0">
              <a:buNone/>
              <a:defRPr sz="1242"/>
            </a:lvl2pPr>
            <a:lvl3pPr marL="810862" indent="0">
              <a:buNone/>
              <a:defRPr sz="1064"/>
            </a:lvl3pPr>
            <a:lvl4pPr marL="1216294" indent="0">
              <a:buNone/>
              <a:defRPr sz="887"/>
            </a:lvl4pPr>
            <a:lvl5pPr marL="1621725" indent="0">
              <a:buNone/>
              <a:defRPr sz="887"/>
            </a:lvl5pPr>
            <a:lvl6pPr marL="2027156" indent="0">
              <a:buNone/>
              <a:defRPr sz="887"/>
            </a:lvl6pPr>
            <a:lvl7pPr marL="2432587" indent="0">
              <a:buNone/>
              <a:defRPr sz="887"/>
            </a:lvl7pPr>
            <a:lvl8pPr marL="2838018" indent="0">
              <a:buNone/>
              <a:defRPr sz="887"/>
            </a:lvl8pPr>
            <a:lvl9pPr marL="3243449" indent="0">
              <a:buNone/>
              <a:defRPr sz="887"/>
            </a:lvl9pPr>
          </a:lstStyle>
          <a:p>
            <a:pPr lvl="0"/>
            <a:r>
              <a:rPr lang="en-US"/>
              <a:t>Click to edit Master text styles</a:t>
            </a:r>
          </a:p>
        </p:txBody>
      </p:sp>
      <p:sp>
        <p:nvSpPr>
          <p:cNvPr id="5" name="Date Placeholder 4"/>
          <p:cNvSpPr>
            <a:spLocks noGrp="1"/>
          </p:cNvSpPr>
          <p:nvPr>
            <p:ph type="dt" sz="half" idx="10"/>
          </p:nvPr>
        </p:nvSpPr>
        <p:spPr/>
        <p:txBody>
          <a:bodyPr/>
          <a:lstStyle/>
          <a:p>
            <a:fld id="{D26A0D0C-22C6-4688-92D2-2863513494E0}" type="datetimeFigureOut">
              <a:rPr lang="en-CA" smtClean="0"/>
              <a:t>12-Apr-2024</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AED38CF-63E1-470D-8B1A-84A4E2D15D30}" type="slidenum">
              <a:rPr lang="en-CA" smtClean="0"/>
              <a:t>‹#›</a:t>
            </a:fld>
            <a:endParaRPr lang="en-CA"/>
          </a:p>
        </p:txBody>
      </p:sp>
    </p:spTree>
    <p:extLst>
      <p:ext uri="{BB962C8B-B14F-4D97-AF65-F5344CB8AC3E}">
        <p14:creationId xmlns:p14="http://schemas.microsoft.com/office/powerpoint/2010/main" val="3117947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2838"/>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2838"/>
            </a:lvl1pPr>
            <a:lvl2pPr marL="405431" indent="0">
              <a:buNone/>
              <a:defRPr sz="2483"/>
            </a:lvl2pPr>
            <a:lvl3pPr marL="810862" indent="0">
              <a:buNone/>
              <a:defRPr sz="2129"/>
            </a:lvl3pPr>
            <a:lvl4pPr marL="1216294" indent="0">
              <a:buNone/>
              <a:defRPr sz="1773"/>
            </a:lvl4pPr>
            <a:lvl5pPr marL="1621725" indent="0">
              <a:buNone/>
              <a:defRPr sz="1773"/>
            </a:lvl5pPr>
            <a:lvl6pPr marL="2027156" indent="0">
              <a:buNone/>
              <a:defRPr sz="1773"/>
            </a:lvl6pPr>
            <a:lvl7pPr marL="2432587" indent="0">
              <a:buNone/>
              <a:defRPr sz="1773"/>
            </a:lvl7pPr>
            <a:lvl8pPr marL="2838018" indent="0">
              <a:buNone/>
              <a:defRPr sz="1773"/>
            </a:lvl8pPr>
            <a:lvl9pPr marL="3243449" indent="0">
              <a:buNone/>
              <a:defRPr sz="1773"/>
            </a:lvl9pPr>
          </a:lstStyle>
          <a:p>
            <a:r>
              <a:rPr lang="en-US"/>
              <a:t>Click icon to add picture</a:t>
            </a:r>
            <a:endParaRPr lang="en-US" dirty="0"/>
          </a:p>
        </p:txBody>
      </p:sp>
      <p:sp>
        <p:nvSpPr>
          <p:cNvPr id="4" name="Text Placeholder 3"/>
          <p:cNvSpPr>
            <a:spLocks noGrp="1"/>
          </p:cNvSpPr>
          <p:nvPr>
            <p:ph type="body" sz="half" idx="2"/>
          </p:nvPr>
        </p:nvSpPr>
        <p:spPr>
          <a:xfrm>
            <a:off x="839789" y="2057401"/>
            <a:ext cx="3932237" cy="3811588"/>
          </a:xfrm>
        </p:spPr>
        <p:txBody>
          <a:bodyPr/>
          <a:lstStyle>
            <a:lvl1pPr marL="0" indent="0">
              <a:buNone/>
              <a:defRPr sz="1419"/>
            </a:lvl1pPr>
            <a:lvl2pPr marL="405431" indent="0">
              <a:buNone/>
              <a:defRPr sz="1242"/>
            </a:lvl2pPr>
            <a:lvl3pPr marL="810862" indent="0">
              <a:buNone/>
              <a:defRPr sz="1064"/>
            </a:lvl3pPr>
            <a:lvl4pPr marL="1216294" indent="0">
              <a:buNone/>
              <a:defRPr sz="887"/>
            </a:lvl4pPr>
            <a:lvl5pPr marL="1621725" indent="0">
              <a:buNone/>
              <a:defRPr sz="887"/>
            </a:lvl5pPr>
            <a:lvl6pPr marL="2027156" indent="0">
              <a:buNone/>
              <a:defRPr sz="887"/>
            </a:lvl6pPr>
            <a:lvl7pPr marL="2432587" indent="0">
              <a:buNone/>
              <a:defRPr sz="887"/>
            </a:lvl7pPr>
            <a:lvl8pPr marL="2838018" indent="0">
              <a:buNone/>
              <a:defRPr sz="887"/>
            </a:lvl8pPr>
            <a:lvl9pPr marL="3243449" indent="0">
              <a:buNone/>
              <a:defRPr sz="887"/>
            </a:lvl9pPr>
          </a:lstStyle>
          <a:p>
            <a:pPr lvl="0"/>
            <a:r>
              <a:rPr lang="en-US"/>
              <a:t>Click to edit Master text styles</a:t>
            </a:r>
          </a:p>
        </p:txBody>
      </p:sp>
      <p:sp>
        <p:nvSpPr>
          <p:cNvPr id="5" name="Date Placeholder 4"/>
          <p:cNvSpPr>
            <a:spLocks noGrp="1"/>
          </p:cNvSpPr>
          <p:nvPr>
            <p:ph type="dt" sz="half" idx="10"/>
          </p:nvPr>
        </p:nvSpPr>
        <p:spPr/>
        <p:txBody>
          <a:bodyPr/>
          <a:lstStyle/>
          <a:p>
            <a:fld id="{D26A0D0C-22C6-4688-92D2-2863513494E0}" type="datetimeFigureOut">
              <a:rPr lang="en-CA" smtClean="0"/>
              <a:t>12-Apr-2024</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AED38CF-63E1-470D-8B1A-84A4E2D15D30}" type="slidenum">
              <a:rPr lang="en-CA" smtClean="0"/>
              <a:t>‹#›</a:t>
            </a:fld>
            <a:endParaRPr lang="en-CA"/>
          </a:p>
        </p:txBody>
      </p:sp>
    </p:spTree>
    <p:extLst>
      <p:ext uri="{BB962C8B-B14F-4D97-AF65-F5344CB8AC3E}">
        <p14:creationId xmlns:p14="http://schemas.microsoft.com/office/powerpoint/2010/main" val="19235871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6A0D0C-22C6-4688-92D2-2863513494E0}" type="datetimeFigureOut">
              <a:rPr lang="en-CA" smtClean="0"/>
              <a:t>12-Apr-2024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AED38CF-63E1-470D-8B1A-84A4E2D15D30}" type="slidenum">
              <a:rPr lang="en-CA" smtClean="0"/>
              <a:t>‹#›</a:t>
            </a:fld>
            <a:endParaRPr lang="en-CA"/>
          </a:p>
        </p:txBody>
      </p:sp>
    </p:spTree>
    <p:extLst>
      <p:ext uri="{BB962C8B-B14F-4D97-AF65-F5344CB8AC3E}">
        <p14:creationId xmlns:p14="http://schemas.microsoft.com/office/powerpoint/2010/main" val="37403015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6A0D0C-22C6-4688-92D2-2863513494E0}" type="datetimeFigureOut">
              <a:rPr lang="en-CA" smtClean="0"/>
              <a:t>12-Apr-2024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AED38CF-63E1-470D-8B1A-84A4E2D15D30}" type="slidenum">
              <a:rPr lang="en-CA" smtClean="0"/>
              <a:t>‹#›</a:t>
            </a:fld>
            <a:endParaRPr lang="en-CA"/>
          </a:p>
        </p:txBody>
      </p:sp>
    </p:spTree>
    <p:extLst>
      <p:ext uri="{BB962C8B-B14F-4D97-AF65-F5344CB8AC3E}">
        <p14:creationId xmlns:p14="http://schemas.microsoft.com/office/powerpoint/2010/main" val="1623422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5A3896-9B18-CDC3-C655-7E73837897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3120A19-BF10-FA42-7B6E-8E8FBD9B3A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5421D2-6863-F804-D262-B9090FF875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83AF0B-D8A0-9C47-A8C2-751046C4562E}" type="datetimeFigureOut">
              <a:rPr lang="en-US" smtClean="0"/>
              <a:t>4/12/2024</a:t>
            </a:fld>
            <a:endParaRPr lang="en-US"/>
          </a:p>
        </p:txBody>
      </p:sp>
      <p:sp>
        <p:nvSpPr>
          <p:cNvPr id="5" name="Footer Placeholder 4">
            <a:extLst>
              <a:ext uri="{FF2B5EF4-FFF2-40B4-BE49-F238E27FC236}">
                <a16:creationId xmlns:a16="http://schemas.microsoft.com/office/drawing/2014/main" id="{BFE5058B-0D58-3E79-C733-AAF3DB568B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2061F78-F4E6-E70A-1AF0-78E9F03D31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A33702-B180-BB45-B71B-418804EBA4C2}" type="slidenum">
              <a:rPr lang="en-US" smtClean="0"/>
              <a:t>‹#›</a:t>
            </a:fld>
            <a:endParaRPr lang="en-US"/>
          </a:p>
        </p:txBody>
      </p:sp>
    </p:spTree>
    <p:extLst>
      <p:ext uri="{BB962C8B-B14F-4D97-AF65-F5344CB8AC3E}">
        <p14:creationId xmlns:p14="http://schemas.microsoft.com/office/powerpoint/2010/main" val="3649175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064">
                <a:solidFill>
                  <a:schemeClr val="tx1">
                    <a:tint val="75000"/>
                  </a:schemeClr>
                </a:solidFill>
              </a:defRPr>
            </a:lvl1pPr>
          </a:lstStyle>
          <a:p>
            <a:fld id="{D26A0D0C-22C6-4688-92D2-2863513494E0}" type="datetimeFigureOut">
              <a:rPr lang="en-CA" smtClean="0"/>
              <a:t>12-Apr-2024</a:t>
            </a:fld>
            <a:endParaRPr lang="en-CA"/>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064">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064">
                <a:solidFill>
                  <a:schemeClr val="tx1">
                    <a:tint val="75000"/>
                  </a:schemeClr>
                </a:solidFill>
              </a:defRPr>
            </a:lvl1pPr>
          </a:lstStyle>
          <a:p>
            <a:fld id="{1AED38CF-63E1-470D-8B1A-84A4E2D15D30}" type="slidenum">
              <a:rPr lang="en-CA" smtClean="0"/>
              <a:t>‹#›</a:t>
            </a:fld>
            <a:endParaRPr lang="en-CA"/>
          </a:p>
        </p:txBody>
      </p:sp>
    </p:spTree>
    <p:extLst>
      <p:ext uri="{BB962C8B-B14F-4D97-AF65-F5344CB8AC3E}">
        <p14:creationId xmlns:p14="http://schemas.microsoft.com/office/powerpoint/2010/main" val="22244656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10862" rtl="0" eaLnBrk="1" latinLnBrk="0" hangingPunct="1">
        <a:lnSpc>
          <a:spcPct val="90000"/>
        </a:lnSpc>
        <a:spcBef>
          <a:spcPct val="0"/>
        </a:spcBef>
        <a:buNone/>
        <a:defRPr sz="3902" kern="1200">
          <a:solidFill>
            <a:schemeClr val="tx1"/>
          </a:solidFill>
          <a:latin typeface="+mj-lt"/>
          <a:ea typeface="+mj-ea"/>
          <a:cs typeface="+mj-cs"/>
        </a:defRPr>
      </a:lvl1pPr>
    </p:titleStyle>
    <p:bodyStyle>
      <a:lvl1pPr marL="202715" indent="-202715" algn="l" defTabSz="810862" rtl="0" eaLnBrk="1" latinLnBrk="0" hangingPunct="1">
        <a:lnSpc>
          <a:spcPct val="90000"/>
        </a:lnSpc>
        <a:spcBef>
          <a:spcPts val="887"/>
        </a:spcBef>
        <a:buFont typeface="Arial" panose="020B0604020202020204" pitchFamily="34" charset="0"/>
        <a:buChar char="•"/>
        <a:defRPr sz="2483" kern="1200">
          <a:solidFill>
            <a:schemeClr val="tx1"/>
          </a:solidFill>
          <a:latin typeface="+mn-lt"/>
          <a:ea typeface="+mn-ea"/>
          <a:cs typeface="+mn-cs"/>
        </a:defRPr>
      </a:lvl1pPr>
      <a:lvl2pPr marL="608146" indent="-202715" algn="l" defTabSz="810862" rtl="0" eaLnBrk="1" latinLnBrk="0" hangingPunct="1">
        <a:lnSpc>
          <a:spcPct val="90000"/>
        </a:lnSpc>
        <a:spcBef>
          <a:spcPts val="444"/>
        </a:spcBef>
        <a:buFont typeface="Arial" panose="020B0604020202020204" pitchFamily="34" charset="0"/>
        <a:buChar char="•"/>
        <a:defRPr sz="2129" kern="1200">
          <a:solidFill>
            <a:schemeClr val="tx1"/>
          </a:solidFill>
          <a:latin typeface="+mn-lt"/>
          <a:ea typeface="+mn-ea"/>
          <a:cs typeface="+mn-cs"/>
        </a:defRPr>
      </a:lvl2pPr>
      <a:lvl3pPr marL="1013578" indent="-202715" algn="l" defTabSz="810862" rtl="0" eaLnBrk="1" latinLnBrk="0" hangingPunct="1">
        <a:lnSpc>
          <a:spcPct val="90000"/>
        </a:lnSpc>
        <a:spcBef>
          <a:spcPts val="444"/>
        </a:spcBef>
        <a:buFont typeface="Arial" panose="020B0604020202020204" pitchFamily="34" charset="0"/>
        <a:buChar char="•"/>
        <a:defRPr sz="1773" kern="1200">
          <a:solidFill>
            <a:schemeClr val="tx1"/>
          </a:solidFill>
          <a:latin typeface="+mn-lt"/>
          <a:ea typeface="+mn-ea"/>
          <a:cs typeface="+mn-cs"/>
        </a:defRPr>
      </a:lvl3pPr>
      <a:lvl4pPr marL="1419009" indent="-202715" algn="l" defTabSz="810862" rtl="0" eaLnBrk="1" latinLnBrk="0" hangingPunct="1">
        <a:lnSpc>
          <a:spcPct val="90000"/>
        </a:lnSpc>
        <a:spcBef>
          <a:spcPts val="444"/>
        </a:spcBef>
        <a:buFont typeface="Arial" panose="020B0604020202020204" pitchFamily="34" charset="0"/>
        <a:buChar char="•"/>
        <a:defRPr sz="1596" kern="1200">
          <a:solidFill>
            <a:schemeClr val="tx1"/>
          </a:solidFill>
          <a:latin typeface="+mn-lt"/>
          <a:ea typeface="+mn-ea"/>
          <a:cs typeface="+mn-cs"/>
        </a:defRPr>
      </a:lvl4pPr>
      <a:lvl5pPr marL="1824440" indent="-202715" algn="l" defTabSz="810862" rtl="0" eaLnBrk="1" latinLnBrk="0" hangingPunct="1">
        <a:lnSpc>
          <a:spcPct val="90000"/>
        </a:lnSpc>
        <a:spcBef>
          <a:spcPts val="444"/>
        </a:spcBef>
        <a:buFont typeface="Arial" panose="020B0604020202020204" pitchFamily="34" charset="0"/>
        <a:buChar char="•"/>
        <a:defRPr sz="1596" kern="1200">
          <a:solidFill>
            <a:schemeClr val="tx1"/>
          </a:solidFill>
          <a:latin typeface="+mn-lt"/>
          <a:ea typeface="+mn-ea"/>
          <a:cs typeface="+mn-cs"/>
        </a:defRPr>
      </a:lvl5pPr>
      <a:lvl6pPr marL="2229871" indent="-202715" algn="l" defTabSz="810862" rtl="0" eaLnBrk="1" latinLnBrk="0" hangingPunct="1">
        <a:lnSpc>
          <a:spcPct val="90000"/>
        </a:lnSpc>
        <a:spcBef>
          <a:spcPts val="444"/>
        </a:spcBef>
        <a:buFont typeface="Arial" panose="020B0604020202020204" pitchFamily="34" charset="0"/>
        <a:buChar char="•"/>
        <a:defRPr sz="1596" kern="1200">
          <a:solidFill>
            <a:schemeClr val="tx1"/>
          </a:solidFill>
          <a:latin typeface="+mn-lt"/>
          <a:ea typeface="+mn-ea"/>
          <a:cs typeface="+mn-cs"/>
        </a:defRPr>
      </a:lvl6pPr>
      <a:lvl7pPr marL="2635303" indent="-202715" algn="l" defTabSz="810862" rtl="0" eaLnBrk="1" latinLnBrk="0" hangingPunct="1">
        <a:lnSpc>
          <a:spcPct val="90000"/>
        </a:lnSpc>
        <a:spcBef>
          <a:spcPts val="444"/>
        </a:spcBef>
        <a:buFont typeface="Arial" panose="020B0604020202020204" pitchFamily="34" charset="0"/>
        <a:buChar char="•"/>
        <a:defRPr sz="1596" kern="1200">
          <a:solidFill>
            <a:schemeClr val="tx1"/>
          </a:solidFill>
          <a:latin typeface="+mn-lt"/>
          <a:ea typeface="+mn-ea"/>
          <a:cs typeface="+mn-cs"/>
        </a:defRPr>
      </a:lvl7pPr>
      <a:lvl8pPr marL="3040734" indent="-202715" algn="l" defTabSz="810862" rtl="0" eaLnBrk="1" latinLnBrk="0" hangingPunct="1">
        <a:lnSpc>
          <a:spcPct val="90000"/>
        </a:lnSpc>
        <a:spcBef>
          <a:spcPts val="444"/>
        </a:spcBef>
        <a:buFont typeface="Arial" panose="020B0604020202020204" pitchFamily="34" charset="0"/>
        <a:buChar char="•"/>
        <a:defRPr sz="1596" kern="1200">
          <a:solidFill>
            <a:schemeClr val="tx1"/>
          </a:solidFill>
          <a:latin typeface="+mn-lt"/>
          <a:ea typeface="+mn-ea"/>
          <a:cs typeface="+mn-cs"/>
        </a:defRPr>
      </a:lvl8pPr>
      <a:lvl9pPr marL="3446165" indent="-202715" algn="l" defTabSz="810862" rtl="0" eaLnBrk="1" latinLnBrk="0" hangingPunct="1">
        <a:lnSpc>
          <a:spcPct val="90000"/>
        </a:lnSpc>
        <a:spcBef>
          <a:spcPts val="444"/>
        </a:spcBef>
        <a:buFont typeface="Arial" panose="020B0604020202020204" pitchFamily="34" charset="0"/>
        <a:buChar char="•"/>
        <a:defRPr sz="1596" kern="1200">
          <a:solidFill>
            <a:schemeClr val="tx1"/>
          </a:solidFill>
          <a:latin typeface="+mn-lt"/>
          <a:ea typeface="+mn-ea"/>
          <a:cs typeface="+mn-cs"/>
        </a:defRPr>
      </a:lvl9pPr>
    </p:bodyStyle>
    <p:otherStyle>
      <a:defPPr>
        <a:defRPr lang="en-US"/>
      </a:defPPr>
      <a:lvl1pPr marL="0" algn="l" defTabSz="810862" rtl="0" eaLnBrk="1" latinLnBrk="0" hangingPunct="1">
        <a:defRPr sz="1596" kern="1200">
          <a:solidFill>
            <a:schemeClr val="tx1"/>
          </a:solidFill>
          <a:latin typeface="+mn-lt"/>
          <a:ea typeface="+mn-ea"/>
          <a:cs typeface="+mn-cs"/>
        </a:defRPr>
      </a:lvl1pPr>
      <a:lvl2pPr marL="405431" algn="l" defTabSz="810862" rtl="0" eaLnBrk="1" latinLnBrk="0" hangingPunct="1">
        <a:defRPr sz="1596" kern="1200">
          <a:solidFill>
            <a:schemeClr val="tx1"/>
          </a:solidFill>
          <a:latin typeface="+mn-lt"/>
          <a:ea typeface="+mn-ea"/>
          <a:cs typeface="+mn-cs"/>
        </a:defRPr>
      </a:lvl2pPr>
      <a:lvl3pPr marL="810862" algn="l" defTabSz="810862" rtl="0" eaLnBrk="1" latinLnBrk="0" hangingPunct="1">
        <a:defRPr sz="1596" kern="1200">
          <a:solidFill>
            <a:schemeClr val="tx1"/>
          </a:solidFill>
          <a:latin typeface="+mn-lt"/>
          <a:ea typeface="+mn-ea"/>
          <a:cs typeface="+mn-cs"/>
        </a:defRPr>
      </a:lvl3pPr>
      <a:lvl4pPr marL="1216294" algn="l" defTabSz="810862" rtl="0" eaLnBrk="1" latinLnBrk="0" hangingPunct="1">
        <a:defRPr sz="1596" kern="1200">
          <a:solidFill>
            <a:schemeClr val="tx1"/>
          </a:solidFill>
          <a:latin typeface="+mn-lt"/>
          <a:ea typeface="+mn-ea"/>
          <a:cs typeface="+mn-cs"/>
        </a:defRPr>
      </a:lvl4pPr>
      <a:lvl5pPr marL="1621725" algn="l" defTabSz="810862" rtl="0" eaLnBrk="1" latinLnBrk="0" hangingPunct="1">
        <a:defRPr sz="1596" kern="1200">
          <a:solidFill>
            <a:schemeClr val="tx1"/>
          </a:solidFill>
          <a:latin typeface="+mn-lt"/>
          <a:ea typeface="+mn-ea"/>
          <a:cs typeface="+mn-cs"/>
        </a:defRPr>
      </a:lvl5pPr>
      <a:lvl6pPr marL="2027156" algn="l" defTabSz="810862" rtl="0" eaLnBrk="1" latinLnBrk="0" hangingPunct="1">
        <a:defRPr sz="1596" kern="1200">
          <a:solidFill>
            <a:schemeClr val="tx1"/>
          </a:solidFill>
          <a:latin typeface="+mn-lt"/>
          <a:ea typeface="+mn-ea"/>
          <a:cs typeface="+mn-cs"/>
        </a:defRPr>
      </a:lvl6pPr>
      <a:lvl7pPr marL="2432587" algn="l" defTabSz="810862" rtl="0" eaLnBrk="1" latinLnBrk="0" hangingPunct="1">
        <a:defRPr sz="1596" kern="1200">
          <a:solidFill>
            <a:schemeClr val="tx1"/>
          </a:solidFill>
          <a:latin typeface="+mn-lt"/>
          <a:ea typeface="+mn-ea"/>
          <a:cs typeface="+mn-cs"/>
        </a:defRPr>
      </a:lvl7pPr>
      <a:lvl8pPr marL="2838018" algn="l" defTabSz="810862" rtl="0" eaLnBrk="1" latinLnBrk="0" hangingPunct="1">
        <a:defRPr sz="1596" kern="1200">
          <a:solidFill>
            <a:schemeClr val="tx1"/>
          </a:solidFill>
          <a:latin typeface="+mn-lt"/>
          <a:ea typeface="+mn-ea"/>
          <a:cs typeface="+mn-cs"/>
        </a:defRPr>
      </a:lvl8pPr>
      <a:lvl9pPr marL="3243449" algn="l" defTabSz="810862" rtl="0" eaLnBrk="1" latinLnBrk="0" hangingPunct="1">
        <a:defRPr sz="1596"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78">
          <p15:clr>
            <a:srgbClr val="F26B43"/>
          </p15:clr>
        </p15:guide>
        <p15:guide id="2" pos="453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chart" Target="../charts/chart6.xml"/><Relationship Id="rId13" Type="http://schemas.openxmlformats.org/officeDocument/2006/relationships/chart" Target="../charts/chart11.xml"/><Relationship Id="rId18" Type="http://schemas.openxmlformats.org/officeDocument/2006/relationships/chart" Target="../charts/chart16.xml"/><Relationship Id="rId3" Type="http://schemas.openxmlformats.org/officeDocument/2006/relationships/chart" Target="../charts/chart1.xml"/><Relationship Id="rId7" Type="http://schemas.openxmlformats.org/officeDocument/2006/relationships/chart" Target="../charts/chart5.xml"/><Relationship Id="rId12" Type="http://schemas.openxmlformats.org/officeDocument/2006/relationships/chart" Target="../charts/chart10.xml"/><Relationship Id="rId17" Type="http://schemas.openxmlformats.org/officeDocument/2006/relationships/chart" Target="../charts/chart15.xml"/><Relationship Id="rId2" Type="http://schemas.openxmlformats.org/officeDocument/2006/relationships/notesSlide" Target="../notesSlides/notesSlide4.xml"/><Relationship Id="rId16" Type="http://schemas.openxmlformats.org/officeDocument/2006/relationships/chart" Target="../charts/chart14.xml"/><Relationship Id="rId1" Type="http://schemas.openxmlformats.org/officeDocument/2006/relationships/slideLayout" Target="../slideLayouts/slideLayout1.xml"/><Relationship Id="rId6" Type="http://schemas.openxmlformats.org/officeDocument/2006/relationships/chart" Target="../charts/chart4.xml"/><Relationship Id="rId11" Type="http://schemas.openxmlformats.org/officeDocument/2006/relationships/chart" Target="../charts/chart9.xml"/><Relationship Id="rId5" Type="http://schemas.openxmlformats.org/officeDocument/2006/relationships/chart" Target="../charts/chart3.xml"/><Relationship Id="rId15" Type="http://schemas.openxmlformats.org/officeDocument/2006/relationships/chart" Target="../charts/chart13.xml"/><Relationship Id="rId10" Type="http://schemas.openxmlformats.org/officeDocument/2006/relationships/chart" Target="../charts/chart8.xml"/><Relationship Id="rId4" Type="http://schemas.openxmlformats.org/officeDocument/2006/relationships/chart" Target="../charts/chart2.xml"/><Relationship Id="rId9" Type="http://schemas.openxmlformats.org/officeDocument/2006/relationships/chart" Target="../charts/chart7.xml"/><Relationship Id="rId14" Type="http://schemas.openxmlformats.org/officeDocument/2006/relationships/chart" Target="../charts/chart12.xml"/></Relationships>
</file>

<file path=ppt/slides/_rels/slide5.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chart" Target="../charts/chart18.xml"/></Relationships>
</file>

<file path=ppt/slides/_rels/slide6.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chart" Target="../charts/chart20.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B9FFE358-9D94-BC7F-9FED-865CC441DC20}"/>
              </a:ext>
            </a:extLst>
          </p:cNvPr>
          <p:cNvPicPr>
            <a:picLocks noChangeAspect="1"/>
          </p:cNvPicPr>
          <p:nvPr/>
        </p:nvPicPr>
        <p:blipFill rotWithShape="1">
          <a:blip r:embed="rId3"/>
          <a:srcRect r="15945"/>
          <a:stretch/>
        </p:blipFill>
        <p:spPr>
          <a:xfrm>
            <a:off x="5427676" y="0"/>
            <a:ext cx="2261569" cy="6858000"/>
          </a:xfrm>
          <a:prstGeom prst="rect">
            <a:avLst/>
          </a:prstGeom>
        </p:spPr>
      </p:pic>
      <p:pic>
        <p:nvPicPr>
          <p:cNvPr id="19" name="Picture 18">
            <a:extLst>
              <a:ext uri="{FF2B5EF4-FFF2-40B4-BE49-F238E27FC236}">
                <a16:creationId xmlns:a16="http://schemas.microsoft.com/office/drawing/2014/main" id="{16092E02-4B59-814C-1862-BDD915AD9AA7}"/>
              </a:ext>
            </a:extLst>
          </p:cNvPr>
          <p:cNvPicPr>
            <a:picLocks noChangeAspect="1"/>
          </p:cNvPicPr>
          <p:nvPr/>
        </p:nvPicPr>
        <p:blipFill rotWithShape="1">
          <a:blip r:embed="rId4"/>
          <a:srcRect l="58890" r="19126"/>
          <a:stretch/>
        </p:blipFill>
        <p:spPr>
          <a:xfrm>
            <a:off x="7689245" y="0"/>
            <a:ext cx="2261569" cy="6858000"/>
          </a:xfrm>
          <a:prstGeom prst="rect">
            <a:avLst/>
          </a:prstGeom>
        </p:spPr>
      </p:pic>
      <p:pic>
        <p:nvPicPr>
          <p:cNvPr id="22" name="Picture 21">
            <a:extLst>
              <a:ext uri="{FF2B5EF4-FFF2-40B4-BE49-F238E27FC236}">
                <a16:creationId xmlns:a16="http://schemas.microsoft.com/office/drawing/2014/main" id="{B1E347F0-8645-1D9C-1081-5360D07931F3}"/>
              </a:ext>
            </a:extLst>
          </p:cNvPr>
          <p:cNvPicPr>
            <a:picLocks noChangeAspect="1"/>
          </p:cNvPicPr>
          <p:nvPr/>
        </p:nvPicPr>
        <p:blipFill rotWithShape="1">
          <a:blip r:embed="rId5"/>
          <a:srcRect l="49466" t="-1486" r="24495"/>
          <a:stretch/>
        </p:blipFill>
        <p:spPr>
          <a:xfrm>
            <a:off x="9950814" y="-101924"/>
            <a:ext cx="2381003" cy="6959924"/>
          </a:xfrm>
          <a:prstGeom prst="rect">
            <a:avLst/>
          </a:prstGeom>
        </p:spPr>
      </p:pic>
      <p:sp>
        <p:nvSpPr>
          <p:cNvPr id="4" name="Rectangle 3">
            <a:extLst>
              <a:ext uri="{FF2B5EF4-FFF2-40B4-BE49-F238E27FC236}">
                <a16:creationId xmlns:a16="http://schemas.microsoft.com/office/drawing/2014/main" id="{D898BD54-1DC1-E322-4986-BBF40C983681}"/>
              </a:ext>
            </a:extLst>
          </p:cNvPr>
          <p:cNvSpPr/>
          <p:nvPr/>
        </p:nvSpPr>
        <p:spPr>
          <a:xfrm>
            <a:off x="0" y="-10689"/>
            <a:ext cx="5427677" cy="6858000"/>
          </a:xfrm>
          <a:prstGeom prst="rect">
            <a:avLst/>
          </a:prstGeom>
          <a:solidFill>
            <a:srgbClr val="00395B">
              <a:alpha val="85098"/>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8FE289C1-51C5-FAC5-7ABC-4502F10D3054}"/>
              </a:ext>
            </a:extLst>
          </p:cNvPr>
          <p:cNvPicPr>
            <a:picLocks noChangeAspect="1"/>
          </p:cNvPicPr>
          <p:nvPr/>
        </p:nvPicPr>
        <p:blipFill>
          <a:blip r:embed="rId6"/>
          <a:srcRect/>
          <a:stretch>
            <a:fillRect/>
          </a:stretch>
        </p:blipFill>
        <p:spPr>
          <a:xfrm>
            <a:off x="10143545" y="5517959"/>
            <a:ext cx="1844594" cy="1087640"/>
          </a:xfrm>
          <a:prstGeom prst="rect">
            <a:avLst/>
          </a:prstGeom>
        </p:spPr>
      </p:pic>
      <p:sp>
        <p:nvSpPr>
          <p:cNvPr id="6" name="TextBox 5">
            <a:extLst>
              <a:ext uri="{FF2B5EF4-FFF2-40B4-BE49-F238E27FC236}">
                <a16:creationId xmlns:a16="http://schemas.microsoft.com/office/drawing/2014/main" id="{880D8F05-2EE0-BB93-643E-292BAC7EF08F}"/>
              </a:ext>
            </a:extLst>
          </p:cNvPr>
          <p:cNvSpPr txBox="1"/>
          <p:nvPr/>
        </p:nvSpPr>
        <p:spPr>
          <a:xfrm>
            <a:off x="405809" y="710344"/>
            <a:ext cx="4893495" cy="4241802"/>
          </a:xfrm>
          <a:prstGeom prst="rect">
            <a:avLst/>
          </a:prstGeom>
        </p:spPr>
        <p:txBody>
          <a:bodyPr wrap="square" lIns="0" tIns="0" rIns="0" bIns="0" rtlCol="0" anchor="t">
            <a:spAutoFit/>
          </a:bodyPr>
          <a:lstStyle/>
          <a:p>
            <a:pPr>
              <a:lnSpc>
                <a:spcPts val="5600"/>
              </a:lnSpc>
            </a:pPr>
            <a:r>
              <a:rPr lang="en-US" sz="3600" dirty="0">
                <a:solidFill>
                  <a:srgbClr val="FFFFFF"/>
                </a:solidFill>
                <a:latin typeface="Libre Franklin Light" pitchFamily="2" charset="0"/>
                <a:ea typeface="Lato Thin" panose="020B0604020202020204" pitchFamily="34" charset="0"/>
                <a:cs typeface="Lato Thin" panose="020B0604020202020204" pitchFamily="34" charset="0"/>
              </a:rPr>
              <a:t>2024-25 </a:t>
            </a:r>
          </a:p>
          <a:p>
            <a:pPr>
              <a:lnSpc>
                <a:spcPts val="5600"/>
              </a:lnSpc>
            </a:pPr>
            <a:r>
              <a:rPr lang="en-US" sz="3600" dirty="0">
                <a:solidFill>
                  <a:srgbClr val="FFFFFF"/>
                </a:solidFill>
                <a:latin typeface="Libre Franklin Light" pitchFamily="2" charset="0"/>
                <a:ea typeface="Lato Thin" panose="020B0604020202020204" pitchFamily="34" charset="0"/>
                <a:cs typeface="Lato Thin" panose="020B0604020202020204" pitchFamily="34" charset="0"/>
              </a:rPr>
              <a:t>Organization-wide Priorities,  Outcome Goals &amp; Infrastructure Requirements Translation</a:t>
            </a:r>
          </a:p>
        </p:txBody>
      </p:sp>
    </p:spTree>
    <p:extLst>
      <p:ext uri="{BB962C8B-B14F-4D97-AF65-F5344CB8AC3E}">
        <p14:creationId xmlns:p14="http://schemas.microsoft.com/office/powerpoint/2010/main" val="2839487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62BC304-E350-E3FD-68D6-7EBB6622653C}"/>
              </a:ext>
            </a:extLst>
          </p:cNvPr>
          <p:cNvPicPr>
            <a:picLocks noChangeAspect="1"/>
          </p:cNvPicPr>
          <p:nvPr/>
        </p:nvPicPr>
        <p:blipFill>
          <a:blip r:embed="rId3"/>
          <a:srcRect/>
          <a:stretch/>
        </p:blipFill>
        <p:spPr>
          <a:xfrm>
            <a:off x="7403" y="539109"/>
            <a:ext cx="12187063" cy="6855223"/>
          </a:xfrm>
          <a:prstGeom prst="rect">
            <a:avLst/>
          </a:prstGeom>
        </p:spPr>
      </p:pic>
      <p:pic>
        <p:nvPicPr>
          <p:cNvPr id="22" name="Picture 21">
            <a:extLst>
              <a:ext uri="{FF2B5EF4-FFF2-40B4-BE49-F238E27FC236}">
                <a16:creationId xmlns:a16="http://schemas.microsoft.com/office/drawing/2014/main" id="{8B110721-A1FF-ED51-6EBA-87E249ED2C5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358502" y="1086868"/>
            <a:ext cx="2252047" cy="2252047"/>
          </a:xfrm>
          <a:prstGeom prst="rect">
            <a:avLst/>
          </a:prstGeom>
        </p:spPr>
      </p:pic>
      <p:sp>
        <p:nvSpPr>
          <p:cNvPr id="3" name="Oval 2">
            <a:extLst>
              <a:ext uri="{FF2B5EF4-FFF2-40B4-BE49-F238E27FC236}">
                <a16:creationId xmlns:a16="http://schemas.microsoft.com/office/drawing/2014/main" id="{580ED004-F865-1A11-5BFA-CFBF79F97AB1}"/>
              </a:ext>
            </a:extLst>
          </p:cNvPr>
          <p:cNvSpPr/>
          <p:nvPr/>
        </p:nvSpPr>
        <p:spPr>
          <a:xfrm>
            <a:off x="2921620" y="3320061"/>
            <a:ext cx="880946" cy="880946"/>
          </a:xfrm>
          <a:prstGeom prst="ellipse">
            <a:avLst/>
          </a:prstGeom>
          <a:noFill/>
          <a:ln w="22860">
            <a:solidFill>
              <a:srgbClr val="006A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7" name="Straight Connector 6">
            <a:extLst>
              <a:ext uri="{FF2B5EF4-FFF2-40B4-BE49-F238E27FC236}">
                <a16:creationId xmlns:a16="http://schemas.microsoft.com/office/drawing/2014/main" id="{331BAA1C-7D2E-D50D-7A60-878D5D660844}"/>
              </a:ext>
            </a:extLst>
          </p:cNvPr>
          <p:cNvCxnSpPr>
            <a:cxnSpLocks/>
            <a:endCxn id="8" idx="0"/>
          </p:cNvCxnSpPr>
          <p:nvPr/>
        </p:nvCxnSpPr>
        <p:spPr>
          <a:xfrm flipH="1">
            <a:off x="3362093" y="4201007"/>
            <a:ext cx="1468" cy="532029"/>
          </a:xfrm>
          <a:prstGeom prst="line">
            <a:avLst/>
          </a:prstGeom>
          <a:ln w="22860">
            <a:solidFill>
              <a:srgbClr val="006AA8"/>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B48C558C-88C0-57F1-852C-D8BF68DEBCD9}"/>
              </a:ext>
            </a:extLst>
          </p:cNvPr>
          <p:cNvSpPr/>
          <p:nvPr/>
        </p:nvSpPr>
        <p:spPr>
          <a:xfrm>
            <a:off x="3291407" y="4733036"/>
            <a:ext cx="141371" cy="141371"/>
          </a:xfrm>
          <a:prstGeom prst="ellipse">
            <a:avLst/>
          </a:prstGeom>
          <a:solidFill>
            <a:srgbClr val="006A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a:extLst>
              <a:ext uri="{FF2B5EF4-FFF2-40B4-BE49-F238E27FC236}">
                <a16:creationId xmlns:a16="http://schemas.microsoft.com/office/drawing/2014/main" id="{35941901-B257-6B62-0400-12BF0C9F4E30}"/>
              </a:ext>
            </a:extLst>
          </p:cNvPr>
          <p:cNvSpPr/>
          <p:nvPr/>
        </p:nvSpPr>
        <p:spPr>
          <a:xfrm>
            <a:off x="4834240" y="2384607"/>
            <a:ext cx="880946" cy="880946"/>
          </a:xfrm>
          <a:prstGeom prst="ellipse">
            <a:avLst/>
          </a:prstGeom>
          <a:noFill/>
          <a:ln w="22860">
            <a:solidFill>
              <a:srgbClr val="006A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1" name="Straight Connector 10">
            <a:extLst>
              <a:ext uri="{FF2B5EF4-FFF2-40B4-BE49-F238E27FC236}">
                <a16:creationId xmlns:a16="http://schemas.microsoft.com/office/drawing/2014/main" id="{BAAD4528-FB1B-0A1B-71C8-AE6DF52DEF2A}"/>
              </a:ext>
            </a:extLst>
          </p:cNvPr>
          <p:cNvCxnSpPr>
            <a:cxnSpLocks/>
            <a:endCxn id="12" idx="0"/>
          </p:cNvCxnSpPr>
          <p:nvPr/>
        </p:nvCxnSpPr>
        <p:spPr>
          <a:xfrm flipH="1">
            <a:off x="5274713" y="3265553"/>
            <a:ext cx="1468" cy="532029"/>
          </a:xfrm>
          <a:prstGeom prst="line">
            <a:avLst/>
          </a:prstGeom>
          <a:ln w="22860">
            <a:solidFill>
              <a:srgbClr val="006AA8"/>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5D541036-4BC1-F1C8-A9C5-F2FF4B9089FD}"/>
              </a:ext>
            </a:extLst>
          </p:cNvPr>
          <p:cNvSpPr/>
          <p:nvPr/>
        </p:nvSpPr>
        <p:spPr>
          <a:xfrm>
            <a:off x="5204027" y="3797582"/>
            <a:ext cx="141371" cy="141371"/>
          </a:xfrm>
          <a:prstGeom prst="ellipse">
            <a:avLst/>
          </a:prstGeom>
          <a:solidFill>
            <a:srgbClr val="006A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TextBox 15">
            <a:extLst>
              <a:ext uri="{FF2B5EF4-FFF2-40B4-BE49-F238E27FC236}">
                <a16:creationId xmlns:a16="http://schemas.microsoft.com/office/drawing/2014/main" id="{39015429-1E38-A53C-85A7-D06069DFFC54}"/>
              </a:ext>
            </a:extLst>
          </p:cNvPr>
          <p:cNvSpPr txBox="1"/>
          <p:nvPr/>
        </p:nvSpPr>
        <p:spPr>
          <a:xfrm>
            <a:off x="2818178" y="3575868"/>
            <a:ext cx="1080368" cy="369332"/>
          </a:xfrm>
          <a:prstGeom prst="rect">
            <a:avLst/>
          </a:prstGeom>
          <a:noFill/>
        </p:spPr>
        <p:txBody>
          <a:bodyPr wrap="square" rtlCol="0">
            <a:spAutoFit/>
          </a:bodyPr>
          <a:lstStyle/>
          <a:p>
            <a:pPr algn="ctr"/>
            <a:r>
              <a:rPr lang="en-US" spc="-110" dirty="0">
                <a:solidFill>
                  <a:srgbClr val="006AA8"/>
                </a:solidFill>
                <a:latin typeface="Lato Black" panose="020F0A02020204030203" pitchFamily="34" charset="0"/>
              </a:rPr>
              <a:t>2022/23</a:t>
            </a:r>
            <a:endParaRPr lang="en-CA" spc="-110" dirty="0">
              <a:solidFill>
                <a:srgbClr val="006AA8"/>
              </a:solidFill>
              <a:latin typeface="Lato Black" panose="020F0A02020204030203" pitchFamily="34" charset="0"/>
            </a:endParaRPr>
          </a:p>
        </p:txBody>
      </p:sp>
      <p:sp>
        <p:nvSpPr>
          <p:cNvPr id="17" name="TextBox 16">
            <a:extLst>
              <a:ext uri="{FF2B5EF4-FFF2-40B4-BE49-F238E27FC236}">
                <a16:creationId xmlns:a16="http://schemas.microsoft.com/office/drawing/2014/main" id="{020D2EB2-9BC1-B6C2-CF20-40DBFAB37647}"/>
              </a:ext>
            </a:extLst>
          </p:cNvPr>
          <p:cNvSpPr txBox="1"/>
          <p:nvPr/>
        </p:nvSpPr>
        <p:spPr>
          <a:xfrm>
            <a:off x="4725101" y="2633229"/>
            <a:ext cx="1080368" cy="369332"/>
          </a:xfrm>
          <a:prstGeom prst="rect">
            <a:avLst/>
          </a:prstGeom>
          <a:noFill/>
        </p:spPr>
        <p:txBody>
          <a:bodyPr wrap="square" rtlCol="0">
            <a:spAutoFit/>
          </a:bodyPr>
          <a:lstStyle/>
          <a:p>
            <a:pPr algn="ctr"/>
            <a:r>
              <a:rPr lang="en-US" spc="-110" dirty="0">
                <a:solidFill>
                  <a:srgbClr val="006AA8"/>
                </a:solidFill>
                <a:latin typeface="Lato Black" panose="020F0A02020204030203" pitchFamily="34" charset="0"/>
              </a:rPr>
              <a:t>2023/24</a:t>
            </a:r>
            <a:endParaRPr lang="en-CA" spc="-110" dirty="0">
              <a:solidFill>
                <a:srgbClr val="006AA8"/>
              </a:solidFill>
              <a:latin typeface="Lato Black" panose="020F0A02020204030203" pitchFamily="34" charset="0"/>
            </a:endParaRPr>
          </a:p>
        </p:txBody>
      </p:sp>
      <p:sp>
        <p:nvSpPr>
          <p:cNvPr id="23" name="Freeform: Shape 22">
            <a:extLst>
              <a:ext uri="{FF2B5EF4-FFF2-40B4-BE49-F238E27FC236}">
                <a16:creationId xmlns:a16="http://schemas.microsoft.com/office/drawing/2014/main" id="{773E074D-AC46-83AF-1325-0F0F5F0CD6C7}"/>
              </a:ext>
            </a:extLst>
          </p:cNvPr>
          <p:cNvSpPr/>
          <p:nvPr/>
        </p:nvSpPr>
        <p:spPr>
          <a:xfrm>
            <a:off x="9379670" y="1037854"/>
            <a:ext cx="1225485" cy="972187"/>
          </a:xfrm>
          <a:custGeom>
            <a:avLst/>
            <a:gdLst>
              <a:gd name="connsiteX0" fmla="*/ 914400 w 1225485"/>
              <a:gd name="connsiteY0" fmla="*/ 970961 h 972187"/>
              <a:gd name="connsiteX1" fmla="*/ 1027522 w 1225485"/>
              <a:gd name="connsiteY1" fmla="*/ 933254 h 972187"/>
              <a:gd name="connsiteX2" fmla="*/ 1074656 w 1225485"/>
              <a:gd name="connsiteY2" fmla="*/ 876693 h 972187"/>
              <a:gd name="connsiteX3" fmla="*/ 1140643 w 1225485"/>
              <a:gd name="connsiteY3" fmla="*/ 810705 h 972187"/>
              <a:gd name="connsiteX4" fmla="*/ 1206631 w 1225485"/>
              <a:gd name="connsiteY4" fmla="*/ 707010 h 972187"/>
              <a:gd name="connsiteX5" fmla="*/ 1216058 w 1225485"/>
              <a:gd name="connsiteY5" fmla="*/ 669303 h 972187"/>
              <a:gd name="connsiteX6" fmla="*/ 1225485 w 1225485"/>
              <a:gd name="connsiteY6" fmla="*/ 641023 h 972187"/>
              <a:gd name="connsiteX7" fmla="*/ 1206631 w 1225485"/>
              <a:gd name="connsiteY7" fmla="*/ 452487 h 972187"/>
              <a:gd name="connsiteX8" fmla="*/ 1187777 w 1225485"/>
              <a:gd name="connsiteY8" fmla="*/ 395926 h 972187"/>
              <a:gd name="connsiteX9" fmla="*/ 1178351 w 1225485"/>
              <a:gd name="connsiteY9" fmla="*/ 339365 h 972187"/>
              <a:gd name="connsiteX10" fmla="*/ 1150070 w 1225485"/>
              <a:gd name="connsiteY10" fmla="*/ 235670 h 972187"/>
              <a:gd name="connsiteX11" fmla="*/ 1140643 w 1225485"/>
              <a:gd name="connsiteY11" fmla="*/ 197963 h 972187"/>
              <a:gd name="connsiteX12" fmla="*/ 1121790 w 1225485"/>
              <a:gd name="connsiteY12" fmla="*/ 141402 h 972187"/>
              <a:gd name="connsiteX13" fmla="*/ 1074656 w 1225485"/>
              <a:gd name="connsiteY13" fmla="*/ 56561 h 972187"/>
              <a:gd name="connsiteX14" fmla="*/ 1036949 w 1225485"/>
              <a:gd name="connsiteY14" fmla="*/ 18854 h 972187"/>
              <a:gd name="connsiteX15" fmla="*/ 933254 w 1225485"/>
              <a:gd name="connsiteY15" fmla="*/ 0 h 972187"/>
              <a:gd name="connsiteX16" fmla="*/ 725864 w 1225485"/>
              <a:gd name="connsiteY16" fmla="*/ 9427 h 972187"/>
              <a:gd name="connsiteX17" fmla="*/ 603316 w 1225485"/>
              <a:gd name="connsiteY17" fmla="*/ 18854 h 972187"/>
              <a:gd name="connsiteX18" fmla="*/ 509048 w 1225485"/>
              <a:gd name="connsiteY18" fmla="*/ 113122 h 972187"/>
              <a:gd name="connsiteX19" fmla="*/ 452487 w 1225485"/>
              <a:gd name="connsiteY19" fmla="*/ 235670 h 972187"/>
              <a:gd name="connsiteX20" fmla="*/ 424206 w 1225485"/>
              <a:gd name="connsiteY20" fmla="*/ 282804 h 972187"/>
              <a:gd name="connsiteX21" fmla="*/ 414779 w 1225485"/>
              <a:gd name="connsiteY21" fmla="*/ 311085 h 972187"/>
              <a:gd name="connsiteX22" fmla="*/ 348792 w 1225485"/>
              <a:gd name="connsiteY22" fmla="*/ 395926 h 972187"/>
              <a:gd name="connsiteX23" fmla="*/ 311085 w 1225485"/>
              <a:gd name="connsiteY23" fmla="*/ 471340 h 972187"/>
              <a:gd name="connsiteX24" fmla="*/ 282804 w 1225485"/>
              <a:gd name="connsiteY24" fmla="*/ 499621 h 972187"/>
              <a:gd name="connsiteX25" fmla="*/ 245097 w 1225485"/>
              <a:gd name="connsiteY25" fmla="*/ 509047 h 972187"/>
              <a:gd name="connsiteX26" fmla="*/ 122549 w 1225485"/>
              <a:gd name="connsiteY26" fmla="*/ 556181 h 972187"/>
              <a:gd name="connsiteX27" fmla="*/ 94268 w 1225485"/>
              <a:gd name="connsiteY27" fmla="*/ 593889 h 972187"/>
              <a:gd name="connsiteX28" fmla="*/ 65988 w 1225485"/>
              <a:gd name="connsiteY28" fmla="*/ 622169 h 972187"/>
              <a:gd name="connsiteX29" fmla="*/ 28281 w 1225485"/>
              <a:gd name="connsiteY29" fmla="*/ 678730 h 972187"/>
              <a:gd name="connsiteX30" fmla="*/ 9427 w 1225485"/>
              <a:gd name="connsiteY30" fmla="*/ 707010 h 972187"/>
              <a:gd name="connsiteX31" fmla="*/ 0 w 1225485"/>
              <a:gd name="connsiteY31" fmla="*/ 735291 h 972187"/>
              <a:gd name="connsiteX32" fmla="*/ 56561 w 1225485"/>
              <a:gd name="connsiteY32" fmla="*/ 801278 h 972187"/>
              <a:gd name="connsiteX33" fmla="*/ 113122 w 1225485"/>
              <a:gd name="connsiteY33" fmla="*/ 820132 h 972187"/>
              <a:gd name="connsiteX34" fmla="*/ 160256 w 1225485"/>
              <a:gd name="connsiteY34" fmla="*/ 838986 h 972187"/>
              <a:gd name="connsiteX35" fmla="*/ 301658 w 1225485"/>
              <a:gd name="connsiteY35" fmla="*/ 848412 h 972187"/>
              <a:gd name="connsiteX36" fmla="*/ 433633 w 1225485"/>
              <a:gd name="connsiteY36" fmla="*/ 867266 h 972187"/>
              <a:gd name="connsiteX37" fmla="*/ 461914 w 1225485"/>
              <a:gd name="connsiteY37" fmla="*/ 876693 h 972187"/>
              <a:gd name="connsiteX38" fmla="*/ 575035 w 1225485"/>
              <a:gd name="connsiteY38" fmla="*/ 895546 h 972187"/>
              <a:gd name="connsiteX39" fmla="*/ 612742 w 1225485"/>
              <a:gd name="connsiteY39" fmla="*/ 904973 h 972187"/>
              <a:gd name="connsiteX40" fmla="*/ 772998 w 1225485"/>
              <a:gd name="connsiteY40" fmla="*/ 923827 h 972187"/>
              <a:gd name="connsiteX41" fmla="*/ 867266 w 1225485"/>
              <a:gd name="connsiteY41" fmla="*/ 961534 h 972187"/>
              <a:gd name="connsiteX42" fmla="*/ 914400 w 1225485"/>
              <a:gd name="connsiteY42" fmla="*/ 970961 h 972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225485" h="972187">
                <a:moveTo>
                  <a:pt x="914400" y="970961"/>
                </a:moveTo>
                <a:cubicBezTo>
                  <a:pt x="941109" y="966248"/>
                  <a:pt x="1002077" y="963789"/>
                  <a:pt x="1027522" y="933254"/>
                </a:cubicBezTo>
                <a:cubicBezTo>
                  <a:pt x="1043233" y="914400"/>
                  <a:pt x="1058010" y="894727"/>
                  <a:pt x="1074656" y="876693"/>
                </a:cubicBezTo>
                <a:cubicBezTo>
                  <a:pt x="1095755" y="853836"/>
                  <a:pt x="1123388" y="836587"/>
                  <a:pt x="1140643" y="810705"/>
                </a:cubicBezTo>
                <a:cubicBezTo>
                  <a:pt x="1188515" y="738899"/>
                  <a:pt x="1166693" y="773574"/>
                  <a:pt x="1206631" y="707010"/>
                </a:cubicBezTo>
                <a:cubicBezTo>
                  <a:pt x="1209773" y="694441"/>
                  <a:pt x="1212499" y="681760"/>
                  <a:pt x="1216058" y="669303"/>
                </a:cubicBezTo>
                <a:cubicBezTo>
                  <a:pt x="1218788" y="659749"/>
                  <a:pt x="1225485" y="650960"/>
                  <a:pt x="1225485" y="641023"/>
                </a:cubicBezTo>
                <a:cubicBezTo>
                  <a:pt x="1225485" y="595582"/>
                  <a:pt x="1221763" y="507972"/>
                  <a:pt x="1206631" y="452487"/>
                </a:cubicBezTo>
                <a:cubicBezTo>
                  <a:pt x="1201402" y="433314"/>
                  <a:pt x="1194062" y="414780"/>
                  <a:pt x="1187777" y="395926"/>
                </a:cubicBezTo>
                <a:cubicBezTo>
                  <a:pt x="1184635" y="377072"/>
                  <a:pt x="1182099" y="358108"/>
                  <a:pt x="1178351" y="339365"/>
                </a:cubicBezTo>
                <a:cubicBezTo>
                  <a:pt x="1173022" y="312719"/>
                  <a:pt x="1155451" y="255399"/>
                  <a:pt x="1150070" y="235670"/>
                </a:cubicBezTo>
                <a:cubicBezTo>
                  <a:pt x="1146661" y="223171"/>
                  <a:pt x="1144366" y="210372"/>
                  <a:pt x="1140643" y="197963"/>
                </a:cubicBezTo>
                <a:cubicBezTo>
                  <a:pt x="1134932" y="178928"/>
                  <a:pt x="1127501" y="160437"/>
                  <a:pt x="1121790" y="141402"/>
                </a:cubicBezTo>
                <a:cubicBezTo>
                  <a:pt x="1104834" y="84882"/>
                  <a:pt x="1124570" y="112714"/>
                  <a:pt x="1074656" y="56561"/>
                </a:cubicBezTo>
                <a:cubicBezTo>
                  <a:pt x="1062847" y="43276"/>
                  <a:pt x="1053453" y="25456"/>
                  <a:pt x="1036949" y="18854"/>
                </a:cubicBezTo>
                <a:cubicBezTo>
                  <a:pt x="1004330" y="5806"/>
                  <a:pt x="967819" y="6285"/>
                  <a:pt x="933254" y="0"/>
                </a:cubicBezTo>
                <a:lnTo>
                  <a:pt x="725864" y="9427"/>
                </a:lnTo>
                <a:cubicBezTo>
                  <a:pt x="684961" y="11764"/>
                  <a:pt x="642791" y="7889"/>
                  <a:pt x="603316" y="18854"/>
                </a:cubicBezTo>
                <a:cubicBezTo>
                  <a:pt x="574560" y="26842"/>
                  <a:pt x="523271" y="96055"/>
                  <a:pt x="509048" y="113122"/>
                </a:cubicBezTo>
                <a:cubicBezTo>
                  <a:pt x="485814" y="171205"/>
                  <a:pt x="487699" y="170277"/>
                  <a:pt x="452487" y="235670"/>
                </a:cubicBezTo>
                <a:cubicBezTo>
                  <a:pt x="443800" y="251802"/>
                  <a:pt x="432400" y="266416"/>
                  <a:pt x="424206" y="282804"/>
                </a:cubicBezTo>
                <a:cubicBezTo>
                  <a:pt x="419762" y="291692"/>
                  <a:pt x="419605" y="302399"/>
                  <a:pt x="414779" y="311085"/>
                </a:cubicBezTo>
                <a:cubicBezTo>
                  <a:pt x="386592" y="361822"/>
                  <a:pt x="383142" y="361575"/>
                  <a:pt x="348792" y="395926"/>
                </a:cubicBezTo>
                <a:cubicBezTo>
                  <a:pt x="335465" y="429243"/>
                  <a:pt x="332807" y="445274"/>
                  <a:pt x="311085" y="471340"/>
                </a:cubicBezTo>
                <a:cubicBezTo>
                  <a:pt x="302550" y="481582"/>
                  <a:pt x="294379" y="493007"/>
                  <a:pt x="282804" y="499621"/>
                </a:cubicBezTo>
                <a:cubicBezTo>
                  <a:pt x="271555" y="506049"/>
                  <a:pt x="257480" y="505237"/>
                  <a:pt x="245097" y="509047"/>
                </a:cubicBezTo>
                <a:cubicBezTo>
                  <a:pt x="160020" y="535225"/>
                  <a:pt x="180746" y="527083"/>
                  <a:pt x="122549" y="556181"/>
                </a:cubicBezTo>
                <a:cubicBezTo>
                  <a:pt x="113122" y="568750"/>
                  <a:pt x="104493" y="581960"/>
                  <a:pt x="94268" y="593889"/>
                </a:cubicBezTo>
                <a:cubicBezTo>
                  <a:pt x="85592" y="604011"/>
                  <a:pt x="74173" y="611646"/>
                  <a:pt x="65988" y="622169"/>
                </a:cubicBezTo>
                <a:cubicBezTo>
                  <a:pt x="52077" y="640055"/>
                  <a:pt x="40850" y="659876"/>
                  <a:pt x="28281" y="678730"/>
                </a:cubicBezTo>
                <a:lnTo>
                  <a:pt x="9427" y="707010"/>
                </a:lnTo>
                <a:cubicBezTo>
                  <a:pt x="6285" y="716437"/>
                  <a:pt x="0" y="725354"/>
                  <a:pt x="0" y="735291"/>
                </a:cubicBezTo>
                <a:cubicBezTo>
                  <a:pt x="0" y="778478"/>
                  <a:pt x="17934" y="783720"/>
                  <a:pt x="56561" y="801278"/>
                </a:cubicBezTo>
                <a:cubicBezTo>
                  <a:pt x="74653" y="809502"/>
                  <a:pt x="94445" y="813340"/>
                  <a:pt x="113122" y="820132"/>
                </a:cubicBezTo>
                <a:cubicBezTo>
                  <a:pt x="129025" y="825915"/>
                  <a:pt x="143522" y="836476"/>
                  <a:pt x="160256" y="838986"/>
                </a:cubicBezTo>
                <a:cubicBezTo>
                  <a:pt x="206972" y="845993"/>
                  <a:pt x="254524" y="845270"/>
                  <a:pt x="301658" y="848412"/>
                </a:cubicBezTo>
                <a:cubicBezTo>
                  <a:pt x="345650" y="854697"/>
                  <a:pt x="391475" y="853213"/>
                  <a:pt x="433633" y="867266"/>
                </a:cubicBezTo>
                <a:cubicBezTo>
                  <a:pt x="443060" y="870408"/>
                  <a:pt x="452274" y="874283"/>
                  <a:pt x="461914" y="876693"/>
                </a:cubicBezTo>
                <a:cubicBezTo>
                  <a:pt x="514029" y="889722"/>
                  <a:pt x="516493" y="884902"/>
                  <a:pt x="575035" y="895546"/>
                </a:cubicBezTo>
                <a:cubicBezTo>
                  <a:pt x="587782" y="897864"/>
                  <a:pt x="599916" y="903141"/>
                  <a:pt x="612742" y="904973"/>
                </a:cubicBezTo>
                <a:cubicBezTo>
                  <a:pt x="665988" y="912580"/>
                  <a:pt x="719579" y="917542"/>
                  <a:pt x="772998" y="923827"/>
                </a:cubicBezTo>
                <a:cubicBezTo>
                  <a:pt x="843121" y="941358"/>
                  <a:pt x="779648" y="922593"/>
                  <a:pt x="867266" y="961534"/>
                </a:cubicBezTo>
                <a:cubicBezTo>
                  <a:pt x="876346" y="965570"/>
                  <a:pt x="887691" y="975674"/>
                  <a:pt x="914400" y="9709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Explosion: 8 Points 23">
            <a:extLst>
              <a:ext uri="{FF2B5EF4-FFF2-40B4-BE49-F238E27FC236}">
                <a16:creationId xmlns:a16="http://schemas.microsoft.com/office/drawing/2014/main" id="{28BB2396-0AF9-7564-9000-EE2484EB4F85}"/>
              </a:ext>
            </a:extLst>
          </p:cNvPr>
          <p:cNvSpPr/>
          <p:nvPr/>
        </p:nvSpPr>
        <p:spPr>
          <a:xfrm>
            <a:off x="935052" y="4289976"/>
            <a:ext cx="1146347" cy="961535"/>
          </a:xfrm>
          <a:prstGeom prst="irregularSeal1">
            <a:avLst/>
          </a:prstGeom>
          <a:solidFill>
            <a:srgbClr val="006AA8"/>
          </a:solidFill>
          <a:ln w="22860">
            <a:solidFill>
              <a:srgbClr val="006A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TextBox 24">
            <a:extLst>
              <a:ext uri="{FF2B5EF4-FFF2-40B4-BE49-F238E27FC236}">
                <a16:creationId xmlns:a16="http://schemas.microsoft.com/office/drawing/2014/main" id="{50E0C075-C4DF-2045-B019-680AFFD2102D}"/>
              </a:ext>
            </a:extLst>
          </p:cNvPr>
          <p:cNvSpPr txBox="1"/>
          <p:nvPr/>
        </p:nvSpPr>
        <p:spPr>
          <a:xfrm>
            <a:off x="1026854" y="4572905"/>
            <a:ext cx="924496" cy="369332"/>
          </a:xfrm>
          <a:prstGeom prst="rect">
            <a:avLst/>
          </a:prstGeom>
          <a:noFill/>
        </p:spPr>
        <p:txBody>
          <a:bodyPr wrap="square" rtlCol="0">
            <a:spAutoFit/>
          </a:bodyPr>
          <a:lstStyle/>
          <a:p>
            <a:pPr algn="ctr"/>
            <a:r>
              <a:rPr lang="en-US" spc="-110" dirty="0">
                <a:solidFill>
                  <a:schemeClr val="bg1"/>
                </a:solidFill>
                <a:latin typeface="Lato Black" panose="020F0A02020204030203" pitchFamily="34" charset="0"/>
              </a:rPr>
              <a:t>COVID</a:t>
            </a:r>
            <a:endParaRPr lang="en-CA" spc="-110" dirty="0">
              <a:solidFill>
                <a:schemeClr val="bg1"/>
              </a:solidFill>
              <a:latin typeface="Lato Black" panose="020F0A02020204030203" pitchFamily="34" charset="0"/>
            </a:endParaRPr>
          </a:p>
        </p:txBody>
      </p:sp>
      <p:sp>
        <p:nvSpPr>
          <p:cNvPr id="28" name="Rectangle 27">
            <a:extLst>
              <a:ext uri="{FF2B5EF4-FFF2-40B4-BE49-F238E27FC236}">
                <a16:creationId xmlns:a16="http://schemas.microsoft.com/office/drawing/2014/main" id="{8FAD3B0A-8250-1E70-CFC6-F3E434D69607}"/>
              </a:ext>
            </a:extLst>
          </p:cNvPr>
          <p:cNvSpPr/>
          <p:nvPr/>
        </p:nvSpPr>
        <p:spPr>
          <a:xfrm>
            <a:off x="1" y="0"/>
            <a:ext cx="12184596" cy="800136"/>
          </a:xfrm>
          <a:prstGeom prst="rect">
            <a:avLst/>
          </a:prstGeom>
          <a:solidFill>
            <a:srgbClr val="0366A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TextBox 28">
            <a:extLst>
              <a:ext uri="{FF2B5EF4-FFF2-40B4-BE49-F238E27FC236}">
                <a16:creationId xmlns:a16="http://schemas.microsoft.com/office/drawing/2014/main" id="{8A0FE41B-EC83-7862-0B87-95793F614AB2}"/>
              </a:ext>
            </a:extLst>
          </p:cNvPr>
          <p:cNvSpPr txBox="1"/>
          <p:nvPr/>
        </p:nvSpPr>
        <p:spPr>
          <a:xfrm>
            <a:off x="302004" y="83260"/>
            <a:ext cx="4972709" cy="666080"/>
          </a:xfrm>
          <a:prstGeom prst="rect">
            <a:avLst/>
          </a:prstGeom>
        </p:spPr>
        <p:txBody>
          <a:bodyPr wrap="square" lIns="0" tIns="0" rIns="0" bIns="0" rtlCol="0" anchor="t">
            <a:spAutoFit/>
          </a:bodyPr>
          <a:lstStyle/>
          <a:p>
            <a:pPr>
              <a:lnSpc>
                <a:spcPts val="5600"/>
              </a:lnSpc>
            </a:pPr>
            <a:r>
              <a:rPr lang="en-US" sz="4000" b="1" dirty="0">
                <a:solidFill>
                  <a:srgbClr val="FFFFFF"/>
                </a:solidFill>
                <a:latin typeface="Lato Black" panose="020F0502020204030203" pitchFamily="34" charset="0"/>
                <a:ea typeface="Lato Black" panose="020F0502020204030203" pitchFamily="34" charset="0"/>
                <a:cs typeface="Lato Black" panose="020F0502020204030203" pitchFamily="34" charset="0"/>
              </a:rPr>
              <a:t>Our Journey to 2025</a:t>
            </a:r>
          </a:p>
        </p:txBody>
      </p:sp>
      <p:sp>
        <p:nvSpPr>
          <p:cNvPr id="6" name="Rounded Rectangle 1">
            <a:extLst>
              <a:ext uri="{FF2B5EF4-FFF2-40B4-BE49-F238E27FC236}">
                <a16:creationId xmlns:a16="http://schemas.microsoft.com/office/drawing/2014/main" id="{FF87AE55-CB24-5027-F47D-44CF4D0464EB}"/>
              </a:ext>
            </a:extLst>
          </p:cNvPr>
          <p:cNvSpPr/>
          <p:nvPr/>
        </p:nvSpPr>
        <p:spPr>
          <a:xfrm>
            <a:off x="7398143" y="3677502"/>
            <a:ext cx="2181091" cy="1541157"/>
          </a:xfrm>
          <a:prstGeom prst="roundRect">
            <a:avLst>
              <a:gd name="adj" fmla="val 21727"/>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72000" rIns="72000" rtlCol="0" anchor="ctr"/>
          <a:lstStyle/>
          <a:p>
            <a:pPr algn="ctr" fontAlgn="ctr"/>
            <a:endParaRPr lang="en-CA" sz="1400" b="1" dirty="0">
              <a:solidFill>
                <a:srgbClr val="0066A4"/>
              </a:solidFill>
              <a:latin typeface="Lato Black" panose="020F0502020204030203" pitchFamily="34" charset="0"/>
              <a:ea typeface="Lato Black" panose="020F0502020204030203" pitchFamily="34" charset="0"/>
              <a:cs typeface="Lato Black" panose="020F0502020204030203" pitchFamily="34" charset="0"/>
            </a:endParaRPr>
          </a:p>
          <a:p>
            <a:pPr algn="ctr" fontAlgn="ctr"/>
            <a:r>
              <a:rPr lang="en-CA" sz="1400" b="1" dirty="0">
                <a:solidFill>
                  <a:srgbClr val="0066A4"/>
                </a:solidFill>
                <a:latin typeface="Lato Black" panose="020F0502020204030203" pitchFamily="34" charset="0"/>
                <a:ea typeface="Lato Black" panose="020F0502020204030203" pitchFamily="34" charset="0"/>
                <a:cs typeface="Lato Black" panose="020F0502020204030203" pitchFamily="34" charset="0"/>
              </a:rPr>
              <a:t>Improve Experience, </a:t>
            </a:r>
            <a:br>
              <a:rPr lang="en-CA" sz="1400" b="1" dirty="0">
                <a:solidFill>
                  <a:srgbClr val="0066A4"/>
                </a:solidFill>
                <a:latin typeface="Lato Black" panose="020F0502020204030203" pitchFamily="34" charset="0"/>
                <a:ea typeface="Lato Black" panose="020F0502020204030203" pitchFamily="34" charset="0"/>
                <a:cs typeface="Lato Black" panose="020F0502020204030203" pitchFamily="34" charset="0"/>
              </a:rPr>
            </a:br>
            <a:r>
              <a:rPr lang="en-CA" sz="1400" b="1" dirty="0">
                <a:solidFill>
                  <a:srgbClr val="0066A4"/>
                </a:solidFill>
                <a:latin typeface="Lato Black" panose="020F0502020204030203" pitchFamily="34" charset="0"/>
                <a:ea typeface="Lato Black" panose="020F0502020204030203" pitchFamily="34" charset="0"/>
                <a:cs typeface="Lato Black" panose="020F0502020204030203" pitchFamily="34" charset="0"/>
              </a:rPr>
              <a:t>Quality &amp; Outcomes </a:t>
            </a:r>
            <a:br>
              <a:rPr lang="en-CA" sz="1400" b="1" dirty="0">
                <a:solidFill>
                  <a:srgbClr val="0066A4"/>
                </a:solidFill>
                <a:latin typeface="Lato Black" panose="020F0502020204030203" pitchFamily="34" charset="0"/>
                <a:ea typeface="Lato Black" panose="020F0502020204030203" pitchFamily="34" charset="0"/>
                <a:cs typeface="Lato Black" panose="020F0502020204030203" pitchFamily="34" charset="0"/>
              </a:rPr>
            </a:br>
            <a:r>
              <a:rPr lang="en-CA" sz="1400" b="1" dirty="0">
                <a:solidFill>
                  <a:srgbClr val="0066A4"/>
                </a:solidFill>
                <a:latin typeface="Lato Black" panose="020F0502020204030203" pitchFamily="34" charset="0"/>
                <a:ea typeface="Lato Black" panose="020F0502020204030203" pitchFamily="34" charset="0"/>
                <a:cs typeface="Lato Black" panose="020F0502020204030203" pitchFamily="34" charset="0"/>
              </a:rPr>
              <a:t>for the People </a:t>
            </a:r>
            <a:br>
              <a:rPr lang="en-CA" sz="1400" b="1" dirty="0">
                <a:solidFill>
                  <a:srgbClr val="0066A4"/>
                </a:solidFill>
                <a:latin typeface="Lato Black" panose="020F0502020204030203" pitchFamily="34" charset="0"/>
                <a:ea typeface="Lato Black" panose="020F0502020204030203" pitchFamily="34" charset="0"/>
                <a:cs typeface="Lato Black" panose="020F0502020204030203" pitchFamily="34" charset="0"/>
              </a:rPr>
            </a:br>
            <a:r>
              <a:rPr lang="en-CA" sz="1400" b="1" dirty="0">
                <a:solidFill>
                  <a:srgbClr val="0066A4"/>
                </a:solidFill>
                <a:latin typeface="Lato Black" panose="020F0502020204030203" pitchFamily="34" charset="0"/>
                <a:ea typeface="Lato Black" panose="020F0502020204030203" pitchFamily="34" charset="0"/>
                <a:cs typeface="Lato Black" panose="020F0502020204030203" pitchFamily="34" charset="0"/>
              </a:rPr>
              <a:t>We Serve</a:t>
            </a:r>
            <a:endParaRPr lang="en-CA" sz="1400" b="1" u="none" strike="noStrike" dirty="0">
              <a:effectLst/>
              <a:latin typeface="Lato Black" panose="020F0502020204030203" pitchFamily="34" charset="0"/>
              <a:ea typeface="Lato Black" panose="020F0502020204030203" pitchFamily="34" charset="0"/>
              <a:cs typeface="Lato Black" panose="020F0502020204030203" pitchFamily="34" charset="0"/>
            </a:endParaRPr>
          </a:p>
        </p:txBody>
      </p:sp>
      <p:sp>
        <p:nvSpPr>
          <p:cNvPr id="9" name="Rounded Rectangle 5">
            <a:extLst>
              <a:ext uri="{FF2B5EF4-FFF2-40B4-BE49-F238E27FC236}">
                <a16:creationId xmlns:a16="http://schemas.microsoft.com/office/drawing/2014/main" id="{95DB474A-0418-BD85-E439-342635A1FF71}"/>
              </a:ext>
            </a:extLst>
          </p:cNvPr>
          <p:cNvSpPr/>
          <p:nvPr/>
        </p:nvSpPr>
        <p:spPr>
          <a:xfrm>
            <a:off x="9620765" y="3677502"/>
            <a:ext cx="2181091" cy="1541157"/>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72000" rIns="72000" rtlCol="0" anchor="ctr"/>
          <a:lstStyle/>
          <a:p>
            <a:pPr algn="ctr"/>
            <a:endParaRPr lang="en-CA" sz="1400" b="1" dirty="0">
              <a:solidFill>
                <a:srgbClr val="ED7D31"/>
              </a:solidFill>
              <a:latin typeface="Lato Black" panose="020F0502020204030203" pitchFamily="34" charset="0"/>
              <a:ea typeface="Lato Black" panose="020F0502020204030203" pitchFamily="34" charset="0"/>
              <a:cs typeface="Lato Black" panose="020F0502020204030203" pitchFamily="34" charset="0"/>
            </a:endParaRPr>
          </a:p>
          <a:p>
            <a:pPr algn="ctr"/>
            <a:r>
              <a:rPr lang="en-CA" sz="1400" b="1" dirty="0">
                <a:solidFill>
                  <a:srgbClr val="ED7D31"/>
                </a:solidFill>
                <a:latin typeface="Lato Black" panose="020F0502020204030203" pitchFamily="34" charset="0"/>
                <a:ea typeface="Lato Black" panose="020F0502020204030203" pitchFamily="34" charset="0"/>
                <a:cs typeface="Lato Black" panose="020F0502020204030203" pitchFamily="34" charset="0"/>
              </a:rPr>
              <a:t>Improve Experience,</a:t>
            </a:r>
            <a:br>
              <a:rPr lang="en-CA" sz="1400" b="1" dirty="0">
                <a:solidFill>
                  <a:srgbClr val="ED7D31"/>
                </a:solidFill>
                <a:latin typeface="Lato Black" panose="020F0502020204030203" pitchFamily="34" charset="0"/>
                <a:ea typeface="Lato Black" panose="020F0502020204030203" pitchFamily="34" charset="0"/>
                <a:cs typeface="Lato Black" panose="020F0502020204030203" pitchFamily="34" charset="0"/>
              </a:rPr>
            </a:br>
            <a:r>
              <a:rPr lang="en-CA" sz="1400" b="1" dirty="0">
                <a:solidFill>
                  <a:srgbClr val="ED7D31"/>
                </a:solidFill>
                <a:latin typeface="Lato Black" panose="020F0502020204030203" pitchFamily="34" charset="0"/>
                <a:ea typeface="Lato Black" panose="020F0502020204030203" pitchFamily="34" charset="0"/>
                <a:cs typeface="Lato Black" panose="020F0502020204030203" pitchFamily="34" charset="0"/>
              </a:rPr>
              <a:t>Health &amp; Wellbeing</a:t>
            </a:r>
            <a:br>
              <a:rPr lang="en-CA" sz="1400" b="1" dirty="0">
                <a:solidFill>
                  <a:srgbClr val="ED7D31"/>
                </a:solidFill>
                <a:latin typeface="Lato Black" panose="020F0502020204030203" pitchFamily="34" charset="0"/>
                <a:ea typeface="Lato Black" panose="020F0502020204030203" pitchFamily="34" charset="0"/>
                <a:cs typeface="Lato Black" panose="020F0502020204030203" pitchFamily="34" charset="0"/>
              </a:rPr>
            </a:br>
            <a:r>
              <a:rPr lang="en-CA" sz="1400" b="1" dirty="0">
                <a:solidFill>
                  <a:srgbClr val="ED7D31"/>
                </a:solidFill>
                <a:latin typeface="Lato Black" panose="020F0502020204030203" pitchFamily="34" charset="0"/>
                <a:ea typeface="Lato Black" panose="020F0502020204030203" pitchFamily="34" charset="0"/>
                <a:cs typeface="Lato Black" panose="020F0502020204030203" pitchFamily="34" charset="0"/>
              </a:rPr>
              <a:t>of all People at </a:t>
            </a:r>
            <a:br>
              <a:rPr lang="en-CA" sz="1400" b="1" dirty="0">
                <a:solidFill>
                  <a:srgbClr val="ED7D31"/>
                </a:solidFill>
                <a:latin typeface="Lato Black" panose="020F0502020204030203" pitchFamily="34" charset="0"/>
                <a:ea typeface="Lato Black" panose="020F0502020204030203" pitchFamily="34" charset="0"/>
                <a:cs typeface="Lato Black" panose="020F0502020204030203" pitchFamily="34" charset="0"/>
              </a:rPr>
            </a:br>
            <a:r>
              <a:rPr lang="en-CA" sz="1400" b="1" dirty="0">
                <a:solidFill>
                  <a:srgbClr val="ED7D31"/>
                </a:solidFill>
                <a:latin typeface="Lato Black" panose="020F0502020204030203" pitchFamily="34" charset="0"/>
                <a:ea typeface="Lato Black" panose="020F0502020204030203" pitchFamily="34" charset="0"/>
                <a:cs typeface="Lato Black" panose="020F0502020204030203" pitchFamily="34" charset="0"/>
              </a:rPr>
              <a:t>Island Health</a:t>
            </a:r>
            <a:endParaRPr lang="en-CA" sz="2400" b="1" u="none" strike="noStrike" dirty="0">
              <a:effectLst/>
              <a:latin typeface="Lato Black" panose="020F0502020204030203" pitchFamily="34" charset="0"/>
              <a:ea typeface="Lato Black" panose="020F0502020204030203" pitchFamily="34" charset="0"/>
              <a:cs typeface="Lato Black" panose="020F0502020204030203" pitchFamily="34" charset="0"/>
            </a:endParaRPr>
          </a:p>
        </p:txBody>
      </p:sp>
      <p:sp>
        <p:nvSpPr>
          <p:cNvPr id="13" name="Rounded Rectangle 6">
            <a:extLst>
              <a:ext uri="{FF2B5EF4-FFF2-40B4-BE49-F238E27FC236}">
                <a16:creationId xmlns:a16="http://schemas.microsoft.com/office/drawing/2014/main" id="{D6CC884E-0A9F-74CD-19B4-3C25EB33E7CD}"/>
              </a:ext>
            </a:extLst>
          </p:cNvPr>
          <p:cNvSpPr/>
          <p:nvPr/>
        </p:nvSpPr>
        <p:spPr>
          <a:xfrm>
            <a:off x="7398143" y="5251511"/>
            <a:ext cx="2181091" cy="1545567"/>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US" sz="1400" b="1" dirty="0">
                <a:solidFill>
                  <a:srgbClr val="70AD47"/>
                </a:solidFill>
                <a:latin typeface="Lato Black" panose="020F0502020204030203" pitchFamily="34" charset="0"/>
                <a:ea typeface="Lato Black" panose="020F0502020204030203" pitchFamily="34" charset="0"/>
                <a:cs typeface="Lato Black" panose="020F0502020204030203" pitchFamily="34" charset="0"/>
              </a:rPr>
              <a:t>Increase Value</a:t>
            </a:r>
            <a:br>
              <a:rPr lang="en-US" sz="1400" b="1" dirty="0">
                <a:solidFill>
                  <a:srgbClr val="70AD47"/>
                </a:solidFill>
                <a:latin typeface="Lato Black" panose="020F0502020204030203" pitchFamily="34" charset="0"/>
                <a:ea typeface="Lato Black" panose="020F0502020204030203" pitchFamily="34" charset="0"/>
                <a:cs typeface="Lato Black" panose="020F0502020204030203" pitchFamily="34" charset="0"/>
              </a:rPr>
            </a:br>
            <a:r>
              <a:rPr lang="en-US" sz="1400" b="1" dirty="0">
                <a:solidFill>
                  <a:srgbClr val="70AD47"/>
                </a:solidFill>
                <a:latin typeface="Lato Black" panose="020F0502020204030203" pitchFamily="34" charset="0"/>
                <a:ea typeface="Lato Black" panose="020F0502020204030203" pitchFamily="34" charset="0"/>
                <a:cs typeface="Lato Black" panose="020F0502020204030203" pitchFamily="34" charset="0"/>
              </a:rPr>
              <a:t>&amp; Ensure Sustainability</a:t>
            </a:r>
            <a:endParaRPr lang="en-CA" sz="2400" b="1" u="none" strike="noStrike" dirty="0">
              <a:effectLst/>
              <a:latin typeface="Lato Black" panose="020F0502020204030203" pitchFamily="34" charset="0"/>
              <a:ea typeface="Lato Black" panose="020F0502020204030203" pitchFamily="34" charset="0"/>
              <a:cs typeface="Lato Black" panose="020F0502020204030203" pitchFamily="34" charset="0"/>
            </a:endParaRPr>
          </a:p>
        </p:txBody>
      </p:sp>
      <p:sp>
        <p:nvSpPr>
          <p:cNvPr id="14" name="Rounded Rectangle 7">
            <a:extLst>
              <a:ext uri="{FF2B5EF4-FFF2-40B4-BE49-F238E27FC236}">
                <a16:creationId xmlns:a16="http://schemas.microsoft.com/office/drawing/2014/main" id="{F020D1D6-AF96-AFBF-95AA-5E4B64FF38F7}"/>
              </a:ext>
            </a:extLst>
          </p:cNvPr>
          <p:cNvSpPr/>
          <p:nvPr/>
        </p:nvSpPr>
        <p:spPr>
          <a:xfrm>
            <a:off x="9620765" y="5251511"/>
            <a:ext cx="2181091" cy="1545567"/>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endParaRPr lang="en-CA" sz="1400" b="1" dirty="0">
              <a:solidFill>
                <a:srgbClr val="D2A000"/>
              </a:solidFill>
              <a:latin typeface="Lato Black" panose="020F0502020204030203" pitchFamily="34" charset="0"/>
              <a:ea typeface="Lato Black" panose="020F0502020204030203" pitchFamily="34" charset="0"/>
              <a:cs typeface="Lato Black" panose="020F0502020204030203" pitchFamily="34" charset="0"/>
            </a:endParaRPr>
          </a:p>
          <a:p>
            <a:pPr algn="ctr"/>
            <a:r>
              <a:rPr lang="en-CA" sz="1400" b="1" dirty="0">
                <a:solidFill>
                  <a:srgbClr val="D2A000"/>
                </a:solidFill>
                <a:latin typeface="Lato Black" panose="020F0502020204030203" pitchFamily="34" charset="0"/>
                <a:ea typeface="Lato Black" panose="020F0502020204030203" pitchFamily="34" charset="0"/>
                <a:cs typeface="Lato Black" panose="020F0502020204030203" pitchFamily="34" charset="0"/>
              </a:rPr>
              <a:t>Improve</a:t>
            </a:r>
            <a:br>
              <a:rPr lang="en-CA" sz="1400" b="1" dirty="0">
                <a:solidFill>
                  <a:srgbClr val="D2A000"/>
                </a:solidFill>
                <a:latin typeface="Lato Black" panose="020F0502020204030203" pitchFamily="34" charset="0"/>
                <a:ea typeface="Lato Black" panose="020F0502020204030203" pitchFamily="34" charset="0"/>
                <a:cs typeface="Lato Black" panose="020F0502020204030203" pitchFamily="34" charset="0"/>
              </a:rPr>
            </a:br>
            <a:r>
              <a:rPr lang="en-CA" sz="1400" b="1" dirty="0">
                <a:solidFill>
                  <a:srgbClr val="D2A000"/>
                </a:solidFill>
                <a:latin typeface="Lato Black" panose="020F0502020204030203" pitchFamily="34" charset="0"/>
                <a:ea typeface="Lato Black" panose="020F0502020204030203" pitchFamily="34" charset="0"/>
                <a:cs typeface="Lato Black" panose="020F0502020204030203" pitchFamily="34" charset="0"/>
              </a:rPr>
              <a:t> Population Health </a:t>
            </a:r>
            <a:br>
              <a:rPr lang="en-CA" sz="1400" b="1" dirty="0">
                <a:solidFill>
                  <a:srgbClr val="D2A000"/>
                </a:solidFill>
                <a:latin typeface="Lato Black" panose="020F0502020204030203" pitchFamily="34" charset="0"/>
                <a:ea typeface="Lato Black" panose="020F0502020204030203" pitchFamily="34" charset="0"/>
                <a:cs typeface="Lato Black" panose="020F0502020204030203" pitchFamily="34" charset="0"/>
              </a:rPr>
            </a:br>
            <a:r>
              <a:rPr lang="en-CA" sz="1400" b="1" dirty="0">
                <a:solidFill>
                  <a:srgbClr val="D2A000"/>
                </a:solidFill>
                <a:latin typeface="Lato Black" panose="020F0502020204030203" pitchFamily="34" charset="0"/>
                <a:ea typeface="Lato Black" panose="020F0502020204030203" pitchFamily="34" charset="0"/>
                <a:cs typeface="Lato Black" panose="020F0502020204030203" pitchFamily="34" charset="0"/>
              </a:rPr>
              <a:t>&amp; Wellness, Reduce Health Inequities</a:t>
            </a:r>
            <a:endParaRPr lang="en-CA" sz="2400" b="1" u="none" strike="noStrike" dirty="0">
              <a:effectLst/>
              <a:latin typeface="Lato Black" panose="020F0502020204030203" pitchFamily="34" charset="0"/>
              <a:ea typeface="Lato Black" panose="020F0502020204030203" pitchFamily="34" charset="0"/>
              <a:cs typeface="Lato Black" panose="020F0502020204030203" pitchFamily="34" charset="0"/>
            </a:endParaRPr>
          </a:p>
        </p:txBody>
      </p:sp>
      <p:sp>
        <p:nvSpPr>
          <p:cNvPr id="19" name="Rectangle 18">
            <a:extLst>
              <a:ext uri="{FF2B5EF4-FFF2-40B4-BE49-F238E27FC236}">
                <a16:creationId xmlns:a16="http://schemas.microsoft.com/office/drawing/2014/main" id="{6D32D1D6-DD3F-DD11-16A4-06C72C55D403}"/>
              </a:ext>
            </a:extLst>
          </p:cNvPr>
          <p:cNvSpPr/>
          <p:nvPr/>
        </p:nvSpPr>
        <p:spPr>
          <a:xfrm>
            <a:off x="8323701" y="3663327"/>
            <a:ext cx="436294" cy="523220"/>
          </a:xfrm>
          <a:prstGeom prst="rect">
            <a:avLst/>
          </a:prstGeom>
        </p:spPr>
        <p:txBody>
          <a:bodyPr wrap="square">
            <a:spAutoFit/>
          </a:bodyPr>
          <a:lstStyle/>
          <a:p>
            <a:pPr algn="ctr"/>
            <a:r>
              <a:rPr lang="en-CA" sz="2800" b="1" dirty="0">
                <a:solidFill>
                  <a:srgbClr val="0066A4"/>
                </a:solidFill>
                <a:latin typeface="Segoe UI" panose="020B0502040204020203" pitchFamily="34" charset="0"/>
                <a:cs typeface="Segoe UI" panose="020B0502040204020203" pitchFamily="34" charset="0"/>
              </a:rPr>
              <a:t>I.</a:t>
            </a:r>
            <a:endParaRPr lang="en-CA" dirty="0"/>
          </a:p>
        </p:txBody>
      </p:sp>
      <p:sp>
        <p:nvSpPr>
          <p:cNvPr id="20" name="Rectangle 19">
            <a:extLst>
              <a:ext uri="{FF2B5EF4-FFF2-40B4-BE49-F238E27FC236}">
                <a16:creationId xmlns:a16="http://schemas.microsoft.com/office/drawing/2014/main" id="{0EB7FDC0-DC31-0E2B-8616-260D015A7EA5}"/>
              </a:ext>
            </a:extLst>
          </p:cNvPr>
          <p:cNvSpPr/>
          <p:nvPr/>
        </p:nvSpPr>
        <p:spPr>
          <a:xfrm>
            <a:off x="10421803" y="3648823"/>
            <a:ext cx="597991" cy="523220"/>
          </a:xfrm>
          <a:prstGeom prst="rect">
            <a:avLst/>
          </a:prstGeom>
        </p:spPr>
        <p:txBody>
          <a:bodyPr wrap="square">
            <a:spAutoFit/>
          </a:bodyPr>
          <a:lstStyle/>
          <a:p>
            <a:pPr lvl="0" algn="ctr" fontAlgn="ctr"/>
            <a:r>
              <a:rPr lang="en-CA" sz="2800" b="1" dirty="0">
                <a:solidFill>
                  <a:srgbClr val="ED7D31"/>
                </a:solidFill>
                <a:latin typeface="Segoe UI" panose="020B0502040204020203" pitchFamily="34" charset="0"/>
                <a:cs typeface="Segoe UI" panose="020B0502040204020203" pitchFamily="34" charset="0"/>
              </a:rPr>
              <a:t>II. </a:t>
            </a:r>
            <a:endParaRPr lang="en-CA" sz="3200" dirty="0">
              <a:solidFill>
                <a:prstClr val="white"/>
              </a:solidFill>
              <a:latin typeface="Arial" panose="020B0604020202020204" pitchFamily="34" charset="0"/>
            </a:endParaRPr>
          </a:p>
        </p:txBody>
      </p:sp>
      <p:sp>
        <p:nvSpPr>
          <p:cNvPr id="21" name="Rectangle 20">
            <a:extLst>
              <a:ext uri="{FF2B5EF4-FFF2-40B4-BE49-F238E27FC236}">
                <a16:creationId xmlns:a16="http://schemas.microsoft.com/office/drawing/2014/main" id="{22B9819A-8D60-CE03-5B5B-A09FB626E2C2}"/>
              </a:ext>
            </a:extLst>
          </p:cNvPr>
          <p:cNvSpPr/>
          <p:nvPr/>
        </p:nvSpPr>
        <p:spPr>
          <a:xfrm>
            <a:off x="8178475" y="5245035"/>
            <a:ext cx="666586" cy="523220"/>
          </a:xfrm>
          <a:prstGeom prst="rect">
            <a:avLst/>
          </a:prstGeom>
        </p:spPr>
        <p:txBody>
          <a:bodyPr wrap="square">
            <a:spAutoFit/>
          </a:bodyPr>
          <a:lstStyle/>
          <a:p>
            <a:pPr lvl="0" algn="ctr" fontAlgn="ctr"/>
            <a:r>
              <a:rPr lang="en-US" sz="2800" b="1" dirty="0">
                <a:solidFill>
                  <a:srgbClr val="70AD47"/>
                </a:solidFill>
                <a:latin typeface="Segoe UI" panose="020B0502040204020203" pitchFamily="34" charset="0"/>
                <a:cs typeface="Segoe UI" panose="020B0502040204020203" pitchFamily="34" charset="0"/>
              </a:rPr>
              <a:t>III.</a:t>
            </a:r>
            <a:endParaRPr lang="en-CA" sz="3200" dirty="0">
              <a:solidFill>
                <a:prstClr val="white"/>
              </a:solidFill>
              <a:latin typeface="Arial" panose="020B0604020202020204" pitchFamily="34" charset="0"/>
            </a:endParaRPr>
          </a:p>
        </p:txBody>
      </p:sp>
      <p:sp>
        <p:nvSpPr>
          <p:cNvPr id="26" name="Rectangle 25">
            <a:extLst>
              <a:ext uri="{FF2B5EF4-FFF2-40B4-BE49-F238E27FC236}">
                <a16:creationId xmlns:a16="http://schemas.microsoft.com/office/drawing/2014/main" id="{D08B51A8-E32B-0E4B-C103-26B24EE7E724}"/>
              </a:ext>
            </a:extLst>
          </p:cNvPr>
          <p:cNvSpPr/>
          <p:nvPr/>
        </p:nvSpPr>
        <p:spPr>
          <a:xfrm>
            <a:off x="10415413" y="5245035"/>
            <a:ext cx="637954" cy="523220"/>
          </a:xfrm>
          <a:prstGeom prst="rect">
            <a:avLst/>
          </a:prstGeom>
        </p:spPr>
        <p:txBody>
          <a:bodyPr wrap="square">
            <a:spAutoFit/>
          </a:bodyPr>
          <a:lstStyle/>
          <a:p>
            <a:pPr lvl="0" algn="ctr" fontAlgn="ctr"/>
            <a:r>
              <a:rPr lang="en-CA" sz="2800" b="1" dirty="0">
                <a:solidFill>
                  <a:srgbClr val="D2A000"/>
                </a:solidFill>
                <a:latin typeface="Segoe UI" panose="020B0502040204020203" pitchFamily="34" charset="0"/>
                <a:cs typeface="Segoe UI" panose="020B0502040204020203" pitchFamily="34" charset="0"/>
              </a:rPr>
              <a:t>IV.</a:t>
            </a:r>
            <a:endParaRPr lang="en-CA" sz="3200" dirty="0">
              <a:solidFill>
                <a:prstClr val="white"/>
              </a:solidFill>
              <a:latin typeface="Arial" panose="020B0604020202020204" pitchFamily="34" charset="0"/>
            </a:endParaRPr>
          </a:p>
        </p:txBody>
      </p:sp>
      <p:grpSp>
        <p:nvGrpSpPr>
          <p:cNvPr id="33" name="Group 32">
            <a:extLst>
              <a:ext uri="{FF2B5EF4-FFF2-40B4-BE49-F238E27FC236}">
                <a16:creationId xmlns:a16="http://schemas.microsoft.com/office/drawing/2014/main" id="{CAB0813F-AF3F-1AF9-094C-8C94A9E6F006}"/>
              </a:ext>
            </a:extLst>
          </p:cNvPr>
          <p:cNvGrpSpPr/>
          <p:nvPr/>
        </p:nvGrpSpPr>
        <p:grpSpPr>
          <a:xfrm>
            <a:off x="8943430" y="4733036"/>
            <a:ext cx="1313140" cy="1194282"/>
            <a:chOff x="9250045" y="3748390"/>
            <a:chExt cx="1313140" cy="1194282"/>
          </a:xfrm>
        </p:grpSpPr>
        <p:sp>
          <p:nvSpPr>
            <p:cNvPr id="15" name="Oval 14">
              <a:extLst>
                <a:ext uri="{FF2B5EF4-FFF2-40B4-BE49-F238E27FC236}">
                  <a16:creationId xmlns:a16="http://schemas.microsoft.com/office/drawing/2014/main" id="{12CC435D-4CD5-BE51-5283-A4266CCDFCEC}"/>
                </a:ext>
              </a:extLst>
            </p:cNvPr>
            <p:cNvSpPr/>
            <p:nvPr/>
          </p:nvSpPr>
          <p:spPr>
            <a:xfrm>
              <a:off x="9250045" y="3748390"/>
              <a:ext cx="1313140" cy="11942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600" b="1" dirty="0">
                <a:solidFill>
                  <a:schemeClr val="tx1"/>
                </a:solidFill>
                <a:latin typeface="Segoe UI" panose="020B0502040204020203" pitchFamily="34" charset="0"/>
                <a:cs typeface="Segoe UI" panose="020B0502040204020203" pitchFamily="34" charset="0"/>
              </a:endParaRPr>
            </a:p>
          </p:txBody>
        </p:sp>
        <p:sp>
          <p:nvSpPr>
            <p:cNvPr id="27" name="Rectangle 26">
              <a:extLst>
                <a:ext uri="{FF2B5EF4-FFF2-40B4-BE49-F238E27FC236}">
                  <a16:creationId xmlns:a16="http://schemas.microsoft.com/office/drawing/2014/main" id="{7DDEB387-749C-BEFF-14A3-F8119A113D02}"/>
                </a:ext>
              </a:extLst>
            </p:cNvPr>
            <p:cNvSpPr/>
            <p:nvPr/>
          </p:nvSpPr>
          <p:spPr>
            <a:xfrm>
              <a:off x="9250045" y="3899255"/>
              <a:ext cx="1313140" cy="892552"/>
            </a:xfrm>
            <a:prstGeom prst="rect">
              <a:avLst/>
            </a:prstGeom>
          </p:spPr>
          <p:txBody>
            <a:bodyPr wrap="square">
              <a:spAutoFit/>
            </a:bodyPr>
            <a:lstStyle/>
            <a:p>
              <a:pPr algn="ctr"/>
              <a:r>
                <a:rPr lang="en-US" sz="1200" b="1" cap="all" spc="100" dirty="0">
                  <a:solidFill>
                    <a:srgbClr val="00395B"/>
                  </a:solidFill>
                  <a:latin typeface="Lato" panose="020F0502020204030203" pitchFamily="34" charset="0"/>
                  <a:ea typeface="Lato" panose="020F0502020204030203" pitchFamily="34" charset="0"/>
                  <a:cs typeface="Lato" panose="020F0502020204030203" pitchFamily="34" charset="0"/>
                </a:rPr>
                <a:t>Strategic Framework</a:t>
              </a:r>
              <a:br>
                <a:rPr lang="en-US" sz="1400" b="1" cap="all" spc="100" dirty="0">
                  <a:solidFill>
                    <a:srgbClr val="00395B"/>
                  </a:solidFill>
                  <a:latin typeface="Lato" panose="020F0502020204030203" pitchFamily="34" charset="0"/>
                  <a:ea typeface="Lato" panose="020F0502020204030203" pitchFamily="34" charset="0"/>
                  <a:cs typeface="Lato" panose="020F0502020204030203" pitchFamily="34" charset="0"/>
                </a:rPr>
              </a:br>
              <a:r>
                <a:rPr lang="en-US" sz="1400" b="1" cap="all" spc="100" dirty="0">
                  <a:solidFill>
                    <a:srgbClr val="00395B"/>
                  </a:solidFill>
                  <a:latin typeface="Lato" panose="020F0502020204030203" pitchFamily="34" charset="0"/>
                  <a:ea typeface="Lato" panose="020F0502020204030203" pitchFamily="34" charset="0"/>
                  <a:cs typeface="Lato" panose="020F0502020204030203" pitchFamily="34" charset="0"/>
                </a:rPr>
                <a:t>2025 Pillars</a:t>
              </a:r>
              <a:endParaRPr lang="en-CA" sz="1400" b="1" cap="all" spc="100" dirty="0">
                <a:solidFill>
                  <a:srgbClr val="00395B"/>
                </a:solidFill>
                <a:latin typeface="Lato" panose="020F0502020204030203" pitchFamily="34" charset="0"/>
                <a:ea typeface="Lato" panose="020F0502020204030203" pitchFamily="34" charset="0"/>
                <a:cs typeface="Lato" panose="020F0502020204030203" pitchFamily="34" charset="0"/>
              </a:endParaRPr>
            </a:p>
          </p:txBody>
        </p:sp>
      </p:grpSp>
      <p:sp>
        <p:nvSpPr>
          <p:cNvPr id="34" name="TextBox 33">
            <a:extLst>
              <a:ext uri="{FF2B5EF4-FFF2-40B4-BE49-F238E27FC236}">
                <a16:creationId xmlns:a16="http://schemas.microsoft.com/office/drawing/2014/main" id="{2951A4AA-C2CD-FD4B-D01D-092A5C8919E9}"/>
              </a:ext>
            </a:extLst>
          </p:cNvPr>
          <p:cNvSpPr txBox="1"/>
          <p:nvPr/>
        </p:nvSpPr>
        <p:spPr>
          <a:xfrm>
            <a:off x="6935549" y="1834767"/>
            <a:ext cx="1080368" cy="369332"/>
          </a:xfrm>
          <a:prstGeom prst="rect">
            <a:avLst/>
          </a:prstGeom>
          <a:noFill/>
        </p:spPr>
        <p:txBody>
          <a:bodyPr wrap="square" rtlCol="0">
            <a:spAutoFit/>
          </a:bodyPr>
          <a:lstStyle/>
          <a:p>
            <a:pPr algn="ctr"/>
            <a:r>
              <a:rPr lang="en-US" spc="-110" dirty="0">
                <a:solidFill>
                  <a:srgbClr val="006AA8"/>
                </a:solidFill>
                <a:latin typeface="Lato Black" panose="020F0A02020204030203" pitchFamily="34" charset="0"/>
              </a:rPr>
              <a:t>2024/25</a:t>
            </a:r>
            <a:endParaRPr lang="en-CA" spc="-110" dirty="0">
              <a:solidFill>
                <a:srgbClr val="006AA8"/>
              </a:solidFill>
              <a:latin typeface="Lato Black" panose="020F0A02020204030203" pitchFamily="34" charset="0"/>
            </a:endParaRPr>
          </a:p>
        </p:txBody>
      </p:sp>
    </p:spTree>
    <p:extLst>
      <p:ext uri="{BB962C8B-B14F-4D97-AF65-F5344CB8AC3E}">
        <p14:creationId xmlns:p14="http://schemas.microsoft.com/office/powerpoint/2010/main" val="13935411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57">
            <a:extLst>
              <a:ext uri="{FF2B5EF4-FFF2-40B4-BE49-F238E27FC236}">
                <a16:creationId xmlns:a16="http://schemas.microsoft.com/office/drawing/2014/main" id="{6ED35FD2-A896-E3CE-9321-35D7FC2FEB28}"/>
              </a:ext>
            </a:extLst>
          </p:cNvPr>
          <p:cNvSpPr/>
          <p:nvPr/>
        </p:nvSpPr>
        <p:spPr>
          <a:xfrm>
            <a:off x="-10435" y="0"/>
            <a:ext cx="5233066" cy="6870459"/>
          </a:xfrm>
          <a:prstGeom prst="rect">
            <a:avLst/>
          </a:prstGeom>
          <a:solidFill>
            <a:srgbClr val="00395B">
              <a:alpha val="85098"/>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Box 5">
            <a:extLst>
              <a:ext uri="{FF2B5EF4-FFF2-40B4-BE49-F238E27FC236}">
                <a16:creationId xmlns:a16="http://schemas.microsoft.com/office/drawing/2014/main" id="{2CA867C0-0712-9E29-2C7C-6E17A83C392F}"/>
              </a:ext>
            </a:extLst>
          </p:cNvPr>
          <p:cNvSpPr txBox="1"/>
          <p:nvPr/>
        </p:nvSpPr>
        <p:spPr>
          <a:xfrm>
            <a:off x="676159" y="1706149"/>
            <a:ext cx="4229949" cy="1865382"/>
          </a:xfrm>
          <a:prstGeom prst="rect">
            <a:avLst/>
          </a:prstGeom>
        </p:spPr>
        <p:txBody>
          <a:bodyPr wrap="square" lIns="0" tIns="0" rIns="0" bIns="0" rtlCol="0" anchor="t">
            <a:spAutoFit/>
          </a:bodyPr>
          <a:lstStyle/>
          <a:p>
            <a:pPr>
              <a:lnSpc>
                <a:spcPts val="5600"/>
              </a:lnSpc>
            </a:pPr>
            <a:endParaRPr lang="en-CA" sz="600" dirty="0">
              <a:solidFill>
                <a:srgbClr val="00395B"/>
              </a:solidFill>
            </a:endParaRPr>
          </a:p>
          <a:p>
            <a:pPr>
              <a:lnSpc>
                <a:spcPts val="5600"/>
              </a:lnSpc>
            </a:pPr>
            <a:r>
              <a:rPr lang="en-US" sz="4800" spc="53" dirty="0">
                <a:solidFill>
                  <a:schemeClr val="bg1"/>
                </a:solidFill>
                <a:latin typeface="Lato Black" panose="020F0A02020204030203" pitchFamily="34" charset="0"/>
              </a:rPr>
              <a:t>How did we do</a:t>
            </a:r>
          </a:p>
          <a:p>
            <a:pPr>
              <a:lnSpc>
                <a:spcPts val="3554"/>
              </a:lnSpc>
            </a:pPr>
            <a:r>
              <a:rPr lang="en-US" sz="2652" spc="53" dirty="0">
                <a:solidFill>
                  <a:schemeClr val="bg1"/>
                </a:solidFill>
                <a:latin typeface="Libre Franklin Light"/>
              </a:rPr>
              <a:t>in the 2023/24 cycle?</a:t>
            </a:r>
          </a:p>
        </p:txBody>
      </p:sp>
      <p:pic>
        <p:nvPicPr>
          <p:cNvPr id="59" name="Picture 4">
            <a:extLst>
              <a:ext uri="{FF2B5EF4-FFF2-40B4-BE49-F238E27FC236}">
                <a16:creationId xmlns:a16="http://schemas.microsoft.com/office/drawing/2014/main" id="{D86C2A30-07F8-95AF-6722-16759E131819}"/>
              </a:ext>
            </a:extLst>
          </p:cNvPr>
          <p:cNvPicPr>
            <a:picLocks noChangeAspect="1"/>
          </p:cNvPicPr>
          <p:nvPr/>
        </p:nvPicPr>
        <p:blipFill>
          <a:blip r:embed="rId3"/>
          <a:srcRect/>
          <a:stretch>
            <a:fillRect/>
          </a:stretch>
        </p:blipFill>
        <p:spPr>
          <a:xfrm>
            <a:off x="676159" y="5541446"/>
            <a:ext cx="1310835" cy="772916"/>
          </a:xfrm>
          <a:prstGeom prst="rect">
            <a:avLst/>
          </a:prstGeom>
        </p:spPr>
      </p:pic>
      <p:pic>
        <p:nvPicPr>
          <p:cNvPr id="7" name="Picture 6" descr="A person holding a sign&#10;&#10;Description automatically generated">
            <a:extLst>
              <a:ext uri="{FF2B5EF4-FFF2-40B4-BE49-F238E27FC236}">
                <a16:creationId xmlns:a16="http://schemas.microsoft.com/office/drawing/2014/main" id="{C9D4BDD0-9EA4-F495-7A17-9D5D27927BCE}"/>
              </a:ext>
            </a:extLst>
          </p:cNvPr>
          <p:cNvPicPr>
            <a:picLocks noChangeAspect="1"/>
          </p:cNvPicPr>
          <p:nvPr/>
        </p:nvPicPr>
        <p:blipFill>
          <a:blip r:embed="rId4"/>
          <a:stretch>
            <a:fillRect/>
          </a:stretch>
        </p:blipFill>
        <p:spPr>
          <a:xfrm>
            <a:off x="3674261" y="1397977"/>
            <a:ext cx="8874208" cy="5590751"/>
          </a:xfrm>
          <a:prstGeom prst="rect">
            <a:avLst/>
          </a:prstGeom>
        </p:spPr>
      </p:pic>
    </p:spTree>
    <p:extLst>
      <p:ext uri="{BB962C8B-B14F-4D97-AF65-F5344CB8AC3E}">
        <p14:creationId xmlns:p14="http://schemas.microsoft.com/office/powerpoint/2010/main" val="3795542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Chart 26">
            <a:extLst>
              <a:ext uri="{FF2B5EF4-FFF2-40B4-BE49-F238E27FC236}">
                <a16:creationId xmlns:a16="http://schemas.microsoft.com/office/drawing/2014/main" id="{73E93B20-DCFD-E6A0-ED01-F2E0C16EFB0F}"/>
              </a:ext>
            </a:extLst>
          </p:cNvPr>
          <p:cNvGraphicFramePr/>
          <p:nvPr>
            <p:extLst>
              <p:ext uri="{D42A27DB-BD31-4B8C-83A1-F6EECF244321}">
                <p14:modId xmlns:p14="http://schemas.microsoft.com/office/powerpoint/2010/main" val="2843947512"/>
              </p:ext>
            </p:extLst>
          </p:nvPr>
        </p:nvGraphicFramePr>
        <p:xfrm>
          <a:off x="9515286" y="3295428"/>
          <a:ext cx="2589237" cy="230464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8" name="Chart 27">
            <a:extLst>
              <a:ext uri="{FF2B5EF4-FFF2-40B4-BE49-F238E27FC236}">
                <a16:creationId xmlns:a16="http://schemas.microsoft.com/office/drawing/2014/main" id="{5AF2A881-1887-AD9E-3911-93559434DF44}"/>
              </a:ext>
            </a:extLst>
          </p:cNvPr>
          <p:cNvGraphicFramePr/>
          <p:nvPr>
            <p:extLst>
              <p:ext uri="{D42A27DB-BD31-4B8C-83A1-F6EECF244321}">
                <p14:modId xmlns:p14="http://schemas.microsoft.com/office/powerpoint/2010/main" val="457461512"/>
              </p:ext>
            </p:extLst>
          </p:nvPr>
        </p:nvGraphicFramePr>
        <p:xfrm>
          <a:off x="9515285" y="3294154"/>
          <a:ext cx="2589237" cy="230464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6" name="Chart 25">
            <a:extLst>
              <a:ext uri="{FF2B5EF4-FFF2-40B4-BE49-F238E27FC236}">
                <a16:creationId xmlns:a16="http://schemas.microsoft.com/office/drawing/2014/main" id="{CD88E8A2-9539-D578-A0A4-9B91E523B0B2}"/>
              </a:ext>
            </a:extLst>
          </p:cNvPr>
          <p:cNvGraphicFramePr/>
          <p:nvPr>
            <p:extLst>
              <p:ext uri="{D42A27DB-BD31-4B8C-83A1-F6EECF244321}">
                <p14:modId xmlns:p14="http://schemas.microsoft.com/office/powerpoint/2010/main" val="970351366"/>
              </p:ext>
            </p:extLst>
          </p:nvPr>
        </p:nvGraphicFramePr>
        <p:xfrm>
          <a:off x="7244813" y="3294154"/>
          <a:ext cx="2589237" cy="230464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5" name="Chart 24">
            <a:extLst>
              <a:ext uri="{FF2B5EF4-FFF2-40B4-BE49-F238E27FC236}">
                <a16:creationId xmlns:a16="http://schemas.microsoft.com/office/drawing/2014/main" id="{1CE1CA50-C9B5-C55C-DF5A-C77F8EC27AC8}"/>
              </a:ext>
            </a:extLst>
          </p:cNvPr>
          <p:cNvGraphicFramePr/>
          <p:nvPr>
            <p:extLst>
              <p:ext uri="{D42A27DB-BD31-4B8C-83A1-F6EECF244321}">
                <p14:modId xmlns:p14="http://schemas.microsoft.com/office/powerpoint/2010/main" val="3130880809"/>
              </p:ext>
            </p:extLst>
          </p:nvPr>
        </p:nvGraphicFramePr>
        <p:xfrm>
          <a:off x="7244805" y="3289654"/>
          <a:ext cx="2589237" cy="230464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4" name="Chart 23">
            <a:extLst>
              <a:ext uri="{FF2B5EF4-FFF2-40B4-BE49-F238E27FC236}">
                <a16:creationId xmlns:a16="http://schemas.microsoft.com/office/drawing/2014/main" id="{5D962C36-C1BE-3C9A-0BA9-1EEFBDBE1C3A}"/>
              </a:ext>
            </a:extLst>
          </p:cNvPr>
          <p:cNvGraphicFramePr/>
          <p:nvPr>
            <p:extLst>
              <p:ext uri="{D42A27DB-BD31-4B8C-83A1-F6EECF244321}">
                <p14:modId xmlns:p14="http://schemas.microsoft.com/office/powerpoint/2010/main" val="50281743"/>
              </p:ext>
            </p:extLst>
          </p:nvPr>
        </p:nvGraphicFramePr>
        <p:xfrm>
          <a:off x="4942430" y="3289654"/>
          <a:ext cx="2589237" cy="230464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3" name="Chart 22">
            <a:extLst>
              <a:ext uri="{FF2B5EF4-FFF2-40B4-BE49-F238E27FC236}">
                <a16:creationId xmlns:a16="http://schemas.microsoft.com/office/drawing/2014/main" id="{A6818800-7C32-1B2C-16A0-9CA87B5F734C}"/>
              </a:ext>
            </a:extLst>
          </p:cNvPr>
          <p:cNvGraphicFramePr/>
          <p:nvPr>
            <p:extLst>
              <p:ext uri="{D42A27DB-BD31-4B8C-83A1-F6EECF244321}">
                <p14:modId xmlns:p14="http://schemas.microsoft.com/office/powerpoint/2010/main" val="1152248339"/>
              </p:ext>
            </p:extLst>
          </p:nvPr>
        </p:nvGraphicFramePr>
        <p:xfrm>
          <a:off x="4942426" y="3285154"/>
          <a:ext cx="2589237" cy="230464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22" name="Chart 21">
            <a:extLst>
              <a:ext uri="{FF2B5EF4-FFF2-40B4-BE49-F238E27FC236}">
                <a16:creationId xmlns:a16="http://schemas.microsoft.com/office/drawing/2014/main" id="{8C7304D0-FDCB-C55E-46C9-711699B65C48}"/>
              </a:ext>
            </a:extLst>
          </p:cNvPr>
          <p:cNvGraphicFramePr/>
          <p:nvPr>
            <p:extLst>
              <p:ext uri="{D42A27DB-BD31-4B8C-83A1-F6EECF244321}">
                <p14:modId xmlns:p14="http://schemas.microsoft.com/office/powerpoint/2010/main" val="3121992550"/>
              </p:ext>
            </p:extLst>
          </p:nvPr>
        </p:nvGraphicFramePr>
        <p:xfrm>
          <a:off x="2671954" y="3292414"/>
          <a:ext cx="2589237" cy="2304646"/>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21" name="Chart 20">
            <a:extLst>
              <a:ext uri="{FF2B5EF4-FFF2-40B4-BE49-F238E27FC236}">
                <a16:creationId xmlns:a16="http://schemas.microsoft.com/office/drawing/2014/main" id="{B4F90FEF-7D38-65C8-B5C5-F5126A9B43B4}"/>
              </a:ext>
            </a:extLst>
          </p:cNvPr>
          <p:cNvGraphicFramePr/>
          <p:nvPr>
            <p:extLst>
              <p:ext uri="{D42A27DB-BD31-4B8C-83A1-F6EECF244321}">
                <p14:modId xmlns:p14="http://schemas.microsoft.com/office/powerpoint/2010/main" val="2309357514"/>
              </p:ext>
            </p:extLst>
          </p:nvPr>
        </p:nvGraphicFramePr>
        <p:xfrm>
          <a:off x="2671952" y="3293794"/>
          <a:ext cx="2589237" cy="2304646"/>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20" name="Chart 19">
            <a:extLst>
              <a:ext uri="{FF2B5EF4-FFF2-40B4-BE49-F238E27FC236}">
                <a16:creationId xmlns:a16="http://schemas.microsoft.com/office/drawing/2014/main" id="{B0A81EC5-9F92-9E55-A1AB-36B1EB73C6F8}"/>
              </a:ext>
            </a:extLst>
          </p:cNvPr>
          <p:cNvGraphicFramePr/>
          <p:nvPr>
            <p:extLst>
              <p:ext uri="{D42A27DB-BD31-4B8C-83A1-F6EECF244321}">
                <p14:modId xmlns:p14="http://schemas.microsoft.com/office/powerpoint/2010/main" val="3920324725"/>
              </p:ext>
            </p:extLst>
          </p:nvPr>
        </p:nvGraphicFramePr>
        <p:xfrm>
          <a:off x="9529225" y="281489"/>
          <a:ext cx="2589237" cy="2304646"/>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9" name="Chart 18">
            <a:extLst>
              <a:ext uri="{FF2B5EF4-FFF2-40B4-BE49-F238E27FC236}">
                <a16:creationId xmlns:a16="http://schemas.microsoft.com/office/drawing/2014/main" id="{564FD473-28D7-D613-4E24-7FDC28ABF814}"/>
              </a:ext>
            </a:extLst>
          </p:cNvPr>
          <p:cNvGraphicFramePr/>
          <p:nvPr>
            <p:extLst>
              <p:ext uri="{D42A27DB-BD31-4B8C-83A1-F6EECF244321}">
                <p14:modId xmlns:p14="http://schemas.microsoft.com/office/powerpoint/2010/main" val="2181840158"/>
              </p:ext>
            </p:extLst>
          </p:nvPr>
        </p:nvGraphicFramePr>
        <p:xfrm>
          <a:off x="9529225" y="280440"/>
          <a:ext cx="2589237" cy="230464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524281ED-3D02-AC14-10B4-6FD463B9CE32}"/>
              </a:ext>
            </a:extLst>
          </p:cNvPr>
          <p:cNvGraphicFramePr/>
          <p:nvPr>
            <p:extLst>
              <p:ext uri="{D42A27DB-BD31-4B8C-83A1-F6EECF244321}">
                <p14:modId xmlns:p14="http://schemas.microsoft.com/office/powerpoint/2010/main" val="3057956296"/>
              </p:ext>
            </p:extLst>
          </p:nvPr>
        </p:nvGraphicFramePr>
        <p:xfrm>
          <a:off x="7244807" y="280440"/>
          <a:ext cx="2589237" cy="2304646"/>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7" name="Chart 16">
            <a:extLst>
              <a:ext uri="{FF2B5EF4-FFF2-40B4-BE49-F238E27FC236}">
                <a16:creationId xmlns:a16="http://schemas.microsoft.com/office/drawing/2014/main" id="{C4A0D03E-E127-9E2B-8627-F825D6916839}"/>
              </a:ext>
            </a:extLst>
          </p:cNvPr>
          <p:cNvGraphicFramePr/>
          <p:nvPr>
            <p:extLst>
              <p:ext uri="{D42A27DB-BD31-4B8C-83A1-F6EECF244321}">
                <p14:modId xmlns:p14="http://schemas.microsoft.com/office/powerpoint/2010/main" val="2928499264"/>
              </p:ext>
            </p:extLst>
          </p:nvPr>
        </p:nvGraphicFramePr>
        <p:xfrm>
          <a:off x="7244805" y="280440"/>
          <a:ext cx="2589237" cy="2304646"/>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6" name="Chart 15">
            <a:extLst>
              <a:ext uri="{FF2B5EF4-FFF2-40B4-BE49-F238E27FC236}">
                <a16:creationId xmlns:a16="http://schemas.microsoft.com/office/drawing/2014/main" id="{D7D26E17-7F10-1438-4E1E-DDDA62A35BCA}"/>
              </a:ext>
            </a:extLst>
          </p:cNvPr>
          <p:cNvGraphicFramePr/>
          <p:nvPr>
            <p:extLst>
              <p:ext uri="{D42A27DB-BD31-4B8C-83A1-F6EECF244321}">
                <p14:modId xmlns:p14="http://schemas.microsoft.com/office/powerpoint/2010/main" val="3359988069"/>
              </p:ext>
            </p:extLst>
          </p:nvPr>
        </p:nvGraphicFramePr>
        <p:xfrm>
          <a:off x="4960386" y="291870"/>
          <a:ext cx="2589237" cy="2304646"/>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15" name="Chart 14">
            <a:extLst>
              <a:ext uri="{FF2B5EF4-FFF2-40B4-BE49-F238E27FC236}">
                <a16:creationId xmlns:a16="http://schemas.microsoft.com/office/drawing/2014/main" id="{9EC411A7-BFBE-4F3D-BDF9-2FD690CBC77C}"/>
              </a:ext>
            </a:extLst>
          </p:cNvPr>
          <p:cNvGraphicFramePr/>
          <p:nvPr>
            <p:extLst>
              <p:ext uri="{D42A27DB-BD31-4B8C-83A1-F6EECF244321}">
                <p14:modId xmlns:p14="http://schemas.microsoft.com/office/powerpoint/2010/main" val="1092388147"/>
              </p:ext>
            </p:extLst>
          </p:nvPr>
        </p:nvGraphicFramePr>
        <p:xfrm>
          <a:off x="4960385" y="289440"/>
          <a:ext cx="2589237" cy="2304646"/>
        </p:xfrm>
        <a:graphic>
          <a:graphicData uri="http://schemas.openxmlformats.org/drawingml/2006/chart">
            <c:chart xmlns:c="http://schemas.openxmlformats.org/drawingml/2006/chart" xmlns:r="http://schemas.openxmlformats.org/officeDocument/2006/relationships" r:id="rId16"/>
          </a:graphicData>
        </a:graphic>
      </p:graphicFrame>
      <p:graphicFrame>
        <p:nvGraphicFramePr>
          <p:cNvPr id="14" name="Chart 13">
            <a:extLst>
              <a:ext uri="{FF2B5EF4-FFF2-40B4-BE49-F238E27FC236}">
                <a16:creationId xmlns:a16="http://schemas.microsoft.com/office/drawing/2014/main" id="{75D104BF-4F25-E884-E161-425A4F030E91}"/>
              </a:ext>
            </a:extLst>
          </p:cNvPr>
          <p:cNvGraphicFramePr/>
          <p:nvPr>
            <p:extLst>
              <p:ext uri="{D42A27DB-BD31-4B8C-83A1-F6EECF244321}">
                <p14:modId xmlns:p14="http://schemas.microsoft.com/office/powerpoint/2010/main" val="2871059104"/>
              </p:ext>
            </p:extLst>
          </p:nvPr>
        </p:nvGraphicFramePr>
        <p:xfrm>
          <a:off x="2675966" y="280440"/>
          <a:ext cx="2589237" cy="2304646"/>
        </p:xfrm>
        <a:graphic>
          <a:graphicData uri="http://schemas.openxmlformats.org/drawingml/2006/chart">
            <c:chart xmlns:c="http://schemas.openxmlformats.org/drawingml/2006/chart" xmlns:r="http://schemas.openxmlformats.org/officeDocument/2006/relationships" r:id="rId17"/>
          </a:graphicData>
        </a:graphic>
      </p:graphicFrame>
      <p:graphicFrame>
        <p:nvGraphicFramePr>
          <p:cNvPr id="6" name="Chart 5">
            <a:extLst>
              <a:ext uri="{FF2B5EF4-FFF2-40B4-BE49-F238E27FC236}">
                <a16:creationId xmlns:a16="http://schemas.microsoft.com/office/drawing/2014/main" id="{A366005F-C2C9-EFE6-6400-6197D92C6CD2}"/>
              </a:ext>
            </a:extLst>
          </p:cNvPr>
          <p:cNvGraphicFramePr/>
          <p:nvPr>
            <p:extLst>
              <p:ext uri="{D42A27DB-BD31-4B8C-83A1-F6EECF244321}">
                <p14:modId xmlns:p14="http://schemas.microsoft.com/office/powerpoint/2010/main" val="2757620541"/>
              </p:ext>
            </p:extLst>
          </p:nvPr>
        </p:nvGraphicFramePr>
        <p:xfrm>
          <a:off x="2675965" y="280440"/>
          <a:ext cx="2589237" cy="2304646"/>
        </p:xfrm>
        <a:graphic>
          <a:graphicData uri="http://schemas.openxmlformats.org/drawingml/2006/chart">
            <c:chart xmlns:c="http://schemas.openxmlformats.org/drawingml/2006/chart" xmlns:r="http://schemas.openxmlformats.org/officeDocument/2006/relationships" r:id="rId18"/>
          </a:graphicData>
        </a:graphic>
      </p:graphicFrame>
      <p:sp>
        <p:nvSpPr>
          <p:cNvPr id="31" name="TextBox 30">
            <a:extLst>
              <a:ext uri="{FF2B5EF4-FFF2-40B4-BE49-F238E27FC236}">
                <a16:creationId xmlns:a16="http://schemas.microsoft.com/office/drawing/2014/main" id="{CAF88E2C-1036-E0DE-0599-74753DF177BF}"/>
              </a:ext>
            </a:extLst>
          </p:cNvPr>
          <p:cNvSpPr txBox="1"/>
          <p:nvPr/>
        </p:nvSpPr>
        <p:spPr>
          <a:xfrm>
            <a:off x="3489141" y="1235039"/>
            <a:ext cx="936515" cy="707886"/>
          </a:xfrm>
          <a:prstGeom prst="rect">
            <a:avLst/>
          </a:prstGeom>
          <a:noFill/>
        </p:spPr>
        <p:txBody>
          <a:bodyPr wrap="square" rtlCol="0">
            <a:spAutoFit/>
          </a:bodyPr>
          <a:lstStyle/>
          <a:p>
            <a:pPr algn="ctr">
              <a:defRPr/>
            </a:pPr>
            <a:r>
              <a:rPr lang="en-US" sz="4000" b="1" dirty="0">
                <a:solidFill>
                  <a:srgbClr val="0366A4"/>
                </a:solidFill>
                <a:latin typeface="Libre Franklin" pitchFamily="2" charset="77"/>
              </a:rPr>
              <a:t>1</a:t>
            </a:r>
          </a:p>
        </p:txBody>
      </p:sp>
      <p:sp>
        <p:nvSpPr>
          <p:cNvPr id="32" name="TextBox 31">
            <a:extLst>
              <a:ext uri="{FF2B5EF4-FFF2-40B4-BE49-F238E27FC236}">
                <a16:creationId xmlns:a16="http://schemas.microsoft.com/office/drawing/2014/main" id="{0A049078-9FAB-C0E4-2ED7-A946D23583A7}"/>
              </a:ext>
            </a:extLst>
          </p:cNvPr>
          <p:cNvSpPr txBox="1"/>
          <p:nvPr/>
        </p:nvSpPr>
        <p:spPr>
          <a:xfrm>
            <a:off x="3497192" y="1054784"/>
            <a:ext cx="936515"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spc="100" dirty="0">
                <a:solidFill>
                  <a:srgbClr val="0366A4"/>
                </a:solidFill>
                <a:latin typeface="Lato" panose="020F0502020204030203" pitchFamily="34" charset="0"/>
                <a:ea typeface="Lato" panose="020F0502020204030203" pitchFamily="34" charset="0"/>
                <a:cs typeface="Lato" panose="020F0502020204030203" pitchFamily="34" charset="0"/>
              </a:rPr>
              <a:t>PRIORITY</a:t>
            </a:r>
          </a:p>
        </p:txBody>
      </p:sp>
      <p:sp>
        <p:nvSpPr>
          <p:cNvPr id="48" name="TextBox 47">
            <a:extLst>
              <a:ext uri="{FF2B5EF4-FFF2-40B4-BE49-F238E27FC236}">
                <a16:creationId xmlns:a16="http://schemas.microsoft.com/office/drawing/2014/main" id="{88AC6291-3DC1-A9D4-0DA4-76329F1C384E}"/>
              </a:ext>
            </a:extLst>
          </p:cNvPr>
          <p:cNvSpPr txBox="1"/>
          <p:nvPr/>
        </p:nvSpPr>
        <p:spPr>
          <a:xfrm>
            <a:off x="2722099" y="2524952"/>
            <a:ext cx="248667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rgbClr val="0366A4"/>
                </a:solidFill>
                <a:latin typeface="Lato" panose="020F0502020204030203" pitchFamily="34" charset="0"/>
                <a:ea typeface="Lato" panose="020F0502020204030203" pitchFamily="34" charset="0"/>
                <a:cs typeface="Lato" panose="020F0502020204030203" pitchFamily="34" charset="0"/>
              </a:rPr>
              <a:t>Address Indigenous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rgbClr val="0366A4"/>
                </a:solidFill>
                <a:latin typeface="Lato" panose="020F0502020204030203" pitchFamily="34" charset="0"/>
                <a:ea typeface="Lato" panose="020F0502020204030203" pitchFamily="34" charset="0"/>
                <a:cs typeface="Lato" panose="020F0502020204030203" pitchFamily="34" charset="0"/>
              </a:rPr>
              <a:t>specific racism</a:t>
            </a:r>
          </a:p>
        </p:txBody>
      </p:sp>
      <p:sp>
        <p:nvSpPr>
          <p:cNvPr id="33" name="TextBox 32">
            <a:extLst>
              <a:ext uri="{FF2B5EF4-FFF2-40B4-BE49-F238E27FC236}">
                <a16:creationId xmlns:a16="http://schemas.microsoft.com/office/drawing/2014/main" id="{0A5285DC-D7F5-1354-04BF-4811CF05C856}"/>
              </a:ext>
            </a:extLst>
          </p:cNvPr>
          <p:cNvSpPr txBox="1"/>
          <p:nvPr/>
        </p:nvSpPr>
        <p:spPr>
          <a:xfrm>
            <a:off x="5786745" y="1054784"/>
            <a:ext cx="936515"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spc="100" dirty="0">
                <a:solidFill>
                  <a:srgbClr val="0366A4"/>
                </a:solidFill>
                <a:latin typeface="Lato" panose="020F0502020204030203" pitchFamily="34" charset="0"/>
                <a:ea typeface="Lato" panose="020F0502020204030203" pitchFamily="34" charset="0"/>
                <a:cs typeface="Lato" panose="020F0502020204030203" pitchFamily="34" charset="0"/>
              </a:rPr>
              <a:t>PRIORITY</a:t>
            </a:r>
          </a:p>
        </p:txBody>
      </p:sp>
      <p:sp>
        <p:nvSpPr>
          <p:cNvPr id="40" name="TextBox 39">
            <a:extLst>
              <a:ext uri="{FF2B5EF4-FFF2-40B4-BE49-F238E27FC236}">
                <a16:creationId xmlns:a16="http://schemas.microsoft.com/office/drawing/2014/main" id="{31BC6E8F-1C34-9697-B20F-D28293ECA4B9}"/>
              </a:ext>
            </a:extLst>
          </p:cNvPr>
          <p:cNvSpPr txBox="1"/>
          <p:nvPr/>
        </p:nvSpPr>
        <p:spPr>
          <a:xfrm>
            <a:off x="5789830" y="1235039"/>
            <a:ext cx="936515" cy="707886"/>
          </a:xfrm>
          <a:prstGeom prst="rect">
            <a:avLst/>
          </a:prstGeom>
          <a:noFill/>
        </p:spPr>
        <p:txBody>
          <a:bodyPr wrap="square" rtlCol="0">
            <a:spAutoFit/>
          </a:bodyPr>
          <a:lstStyle/>
          <a:p>
            <a:pPr algn="ctr">
              <a:defRPr/>
            </a:pPr>
            <a:r>
              <a:rPr lang="en-US" sz="4000" b="1" dirty="0">
                <a:solidFill>
                  <a:srgbClr val="0366A4"/>
                </a:solidFill>
                <a:latin typeface="Libre Franklin" pitchFamily="2" charset="77"/>
              </a:rPr>
              <a:t>2</a:t>
            </a:r>
          </a:p>
        </p:txBody>
      </p:sp>
      <p:sp>
        <p:nvSpPr>
          <p:cNvPr id="49" name="TextBox 48">
            <a:extLst>
              <a:ext uri="{FF2B5EF4-FFF2-40B4-BE49-F238E27FC236}">
                <a16:creationId xmlns:a16="http://schemas.microsoft.com/office/drawing/2014/main" id="{7D5AEC40-BCAA-78CC-D7ED-87B72509B303}"/>
              </a:ext>
            </a:extLst>
          </p:cNvPr>
          <p:cNvSpPr txBox="1"/>
          <p:nvPr/>
        </p:nvSpPr>
        <p:spPr>
          <a:xfrm>
            <a:off x="5160469" y="2524952"/>
            <a:ext cx="222649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rgbClr val="0366A4"/>
                </a:solidFill>
                <a:latin typeface="Lato" panose="020F0502020204030203" pitchFamily="34" charset="0"/>
                <a:ea typeface="Lato" panose="020F0502020204030203" pitchFamily="34" charset="0"/>
                <a:cs typeface="Lato" panose="020F0502020204030203" pitchFamily="34" charset="0"/>
              </a:rPr>
              <a:t>Improve access to priority services</a:t>
            </a:r>
          </a:p>
        </p:txBody>
      </p:sp>
      <p:sp>
        <p:nvSpPr>
          <p:cNvPr id="34" name="TextBox 33">
            <a:extLst>
              <a:ext uri="{FF2B5EF4-FFF2-40B4-BE49-F238E27FC236}">
                <a16:creationId xmlns:a16="http://schemas.microsoft.com/office/drawing/2014/main" id="{68BBED28-AF78-38CA-BA0A-FE23322C7F7B}"/>
              </a:ext>
            </a:extLst>
          </p:cNvPr>
          <p:cNvSpPr txBox="1"/>
          <p:nvPr/>
        </p:nvSpPr>
        <p:spPr>
          <a:xfrm>
            <a:off x="8071165" y="1054784"/>
            <a:ext cx="936515"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spc="100" dirty="0">
                <a:solidFill>
                  <a:srgbClr val="0366A4"/>
                </a:solidFill>
                <a:latin typeface="Lato" panose="020F0502020204030203" pitchFamily="34" charset="0"/>
                <a:ea typeface="Lato" panose="020F0502020204030203" pitchFamily="34" charset="0"/>
                <a:cs typeface="Lato" panose="020F0502020204030203" pitchFamily="34" charset="0"/>
              </a:rPr>
              <a:t>PRIORITY</a:t>
            </a:r>
          </a:p>
        </p:txBody>
      </p:sp>
      <p:sp>
        <p:nvSpPr>
          <p:cNvPr id="41" name="TextBox 40">
            <a:extLst>
              <a:ext uri="{FF2B5EF4-FFF2-40B4-BE49-F238E27FC236}">
                <a16:creationId xmlns:a16="http://schemas.microsoft.com/office/drawing/2014/main" id="{926B7A80-790A-1F14-0313-8E7CF9C5B762}"/>
              </a:ext>
            </a:extLst>
          </p:cNvPr>
          <p:cNvSpPr txBox="1"/>
          <p:nvPr/>
        </p:nvSpPr>
        <p:spPr>
          <a:xfrm>
            <a:off x="8074466" y="1235039"/>
            <a:ext cx="936515" cy="707886"/>
          </a:xfrm>
          <a:prstGeom prst="rect">
            <a:avLst/>
          </a:prstGeom>
          <a:noFill/>
        </p:spPr>
        <p:txBody>
          <a:bodyPr wrap="square" rtlCol="0">
            <a:spAutoFit/>
          </a:bodyPr>
          <a:lstStyle/>
          <a:p>
            <a:pPr algn="ctr">
              <a:defRPr/>
            </a:pPr>
            <a:r>
              <a:rPr lang="en-US" sz="4000" b="1" dirty="0">
                <a:solidFill>
                  <a:srgbClr val="0366A4"/>
                </a:solidFill>
                <a:latin typeface="Libre Franklin" pitchFamily="2" charset="77"/>
              </a:rPr>
              <a:t>3</a:t>
            </a:r>
          </a:p>
        </p:txBody>
      </p:sp>
      <p:sp>
        <p:nvSpPr>
          <p:cNvPr id="50" name="TextBox 49">
            <a:extLst>
              <a:ext uri="{FF2B5EF4-FFF2-40B4-BE49-F238E27FC236}">
                <a16:creationId xmlns:a16="http://schemas.microsoft.com/office/drawing/2014/main" id="{DA26B2C0-366C-DE28-99FB-67DBD05CEFAF}"/>
              </a:ext>
            </a:extLst>
          </p:cNvPr>
          <p:cNvSpPr txBox="1"/>
          <p:nvPr/>
        </p:nvSpPr>
        <p:spPr>
          <a:xfrm>
            <a:off x="7379886" y="2524952"/>
            <a:ext cx="2354538"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rgbClr val="0366A4"/>
                </a:solidFill>
                <a:latin typeface="Lato" panose="020F0502020204030203" pitchFamily="34" charset="0"/>
                <a:ea typeface="Lato" panose="020F0502020204030203" pitchFamily="34" charset="0"/>
                <a:cs typeface="Lato" panose="020F0502020204030203" pitchFamily="34" charset="0"/>
              </a:rPr>
              <a:t>Pursue excellence in quality &amp; safety</a:t>
            </a:r>
          </a:p>
        </p:txBody>
      </p:sp>
      <p:sp>
        <p:nvSpPr>
          <p:cNvPr id="35" name="TextBox 34">
            <a:extLst>
              <a:ext uri="{FF2B5EF4-FFF2-40B4-BE49-F238E27FC236}">
                <a16:creationId xmlns:a16="http://schemas.microsoft.com/office/drawing/2014/main" id="{BDD2C6A1-0872-4EA0-7779-A9B5D9B7B71D}"/>
              </a:ext>
            </a:extLst>
          </p:cNvPr>
          <p:cNvSpPr txBox="1"/>
          <p:nvPr/>
        </p:nvSpPr>
        <p:spPr>
          <a:xfrm>
            <a:off x="10355584" y="1054784"/>
            <a:ext cx="936515"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spc="100" dirty="0">
                <a:solidFill>
                  <a:schemeClr val="accent2"/>
                </a:solidFill>
                <a:latin typeface="Lato" panose="020F0502020204030203" pitchFamily="34" charset="0"/>
                <a:ea typeface="Lato" panose="020F0502020204030203" pitchFamily="34" charset="0"/>
                <a:cs typeface="Lato" panose="020F0502020204030203" pitchFamily="34" charset="0"/>
              </a:rPr>
              <a:t>PRIORITY</a:t>
            </a:r>
          </a:p>
        </p:txBody>
      </p:sp>
      <p:sp>
        <p:nvSpPr>
          <p:cNvPr id="42" name="TextBox 41">
            <a:extLst>
              <a:ext uri="{FF2B5EF4-FFF2-40B4-BE49-F238E27FC236}">
                <a16:creationId xmlns:a16="http://schemas.microsoft.com/office/drawing/2014/main" id="{93BCC1C5-E2BC-D279-B6A9-2F7168C26D18}"/>
              </a:ext>
            </a:extLst>
          </p:cNvPr>
          <p:cNvSpPr txBox="1"/>
          <p:nvPr/>
        </p:nvSpPr>
        <p:spPr>
          <a:xfrm>
            <a:off x="10336846" y="1242268"/>
            <a:ext cx="936515" cy="707886"/>
          </a:xfrm>
          <a:prstGeom prst="rect">
            <a:avLst/>
          </a:prstGeom>
          <a:noFill/>
        </p:spPr>
        <p:txBody>
          <a:bodyPr wrap="square" rtlCol="0">
            <a:spAutoFit/>
          </a:bodyPr>
          <a:lstStyle/>
          <a:p>
            <a:pPr algn="ctr">
              <a:defRPr/>
            </a:pPr>
            <a:r>
              <a:rPr lang="en-US" sz="4000" b="1" dirty="0">
                <a:solidFill>
                  <a:schemeClr val="accent2"/>
                </a:solidFill>
                <a:latin typeface="Libre Franklin" pitchFamily="2" charset="77"/>
              </a:rPr>
              <a:t>4</a:t>
            </a:r>
          </a:p>
        </p:txBody>
      </p:sp>
      <p:sp>
        <p:nvSpPr>
          <p:cNvPr id="51" name="TextBox 50">
            <a:extLst>
              <a:ext uri="{FF2B5EF4-FFF2-40B4-BE49-F238E27FC236}">
                <a16:creationId xmlns:a16="http://schemas.microsoft.com/office/drawing/2014/main" id="{CC7B020B-05EA-3382-043D-92F59076EAF1}"/>
              </a:ext>
            </a:extLst>
          </p:cNvPr>
          <p:cNvSpPr txBox="1"/>
          <p:nvPr/>
        </p:nvSpPr>
        <p:spPr>
          <a:xfrm>
            <a:off x="9604063" y="2524952"/>
            <a:ext cx="243710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rgbClr val="ED7E31"/>
                </a:solidFill>
                <a:latin typeface="Lato" panose="020F0502020204030203" pitchFamily="34" charset="0"/>
                <a:ea typeface="Lato" panose="020F0502020204030203" pitchFamily="34" charset="0"/>
                <a:cs typeface="Lato" panose="020F0502020204030203" pitchFamily="34" charset="0"/>
              </a:rPr>
              <a:t>Create a culture of</a:t>
            </a:r>
            <a:br>
              <a:rPr lang="en-US" sz="1600" dirty="0">
                <a:solidFill>
                  <a:srgbClr val="ED7E31"/>
                </a:solidFill>
                <a:latin typeface="Lato" panose="020F0502020204030203" pitchFamily="34" charset="0"/>
                <a:ea typeface="Lato" panose="020F0502020204030203" pitchFamily="34" charset="0"/>
                <a:cs typeface="Lato" panose="020F0502020204030203" pitchFamily="34" charset="0"/>
              </a:rPr>
            </a:br>
            <a:r>
              <a:rPr lang="en-US" sz="1600" dirty="0">
                <a:solidFill>
                  <a:srgbClr val="ED7E31"/>
                </a:solidFill>
                <a:latin typeface="Lato" panose="020F0502020204030203" pitchFamily="34" charset="0"/>
                <a:ea typeface="Lato" panose="020F0502020204030203" pitchFamily="34" charset="0"/>
                <a:cs typeface="Lato" panose="020F0502020204030203" pitchFamily="34" charset="0"/>
              </a:rPr>
              <a:t>safety &amp; wellness</a:t>
            </a:r>
          </a:p>
        </p:txBody>
      </p:sp>
      <p:sp>
        <p:nvSpPr>
          <p:cNvPr id="36" name="TextBox 35">
            <a:extLst>
              <a:ext uri="{FF2B5EF4-FFF2-40B4-BE49-F238E27FC236}">
                <a16:creationId xmlns:a16="http://schemas.microsoft.com/office/drawing/2014/main" id="{043112B1-F9AA-9A1D-3C6F-9BC2C8996903}"/>
              </a:ext>
            </a:extLst>
          </p:cNvPr>
          <p:cNvSpPr txBox="1"/>
          <p:nvPr/>
        </p:nvSpPr>
        <p:spPr>
          <a:xfrm>
            <a:off x="3493170" y="3975786"/>
            <a:ext cx="936515"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spc="100" dirty="0">
                <a:solidFill>
                  <a:schemeClr val="accent2"/>
                </a:solidFill>
                <a:latin typeface="Lato" panose="020F0502020204030203" pitchFamily="34" charset="0"/>
                <a:ea typeface="Lato" panose="020F0502020204030203" pitchFamily="34" charset="0"/>
                <a:cs typeface="Lato" panose="020F0502020204030203" pitchFamily="34" charset="0"/>
              </a:rPr>
              <a:t>PRIORITY</a:t>
            </a:r>
          </a:p>
        </p:txBody>
      </p:sp>
      <p:sp>
        <p:nvSpPr>
          <p:cNvPr id="43" name="TextBox 42">
            <a:extLst>
              <a:ext uri="{FF2B5EF4-FFF2-40B4-BE49-F238E27FC236}">
                <a16:creationId xmlns:a16="http://schemas.microsoft.com/office/drawing/2014/main" id="{E44B70DA-5BAD-93CD-C3C9-2F148546A893}"/>
              </a:ext>
            </a:extLst>
          </p:cNvPr>
          <p:cNvSpPr txBox="1"/>
          <p:nvPr/>
        </p:nvSpPr>
        <p:spPr>
          <a:xfrm>
            <a:off x="3500985" y="4219317"/>
            <a:ext cx="936515" cy="707886"/>
          </a:xfrm>
          <a:prstGeom prst="rect">
            <a:avLst/>
          </a:prstGeom>
          <a:noFill/>
        </p:spPr>
        <p:txBody>
          <a:bodyPr wrap="square" rtlCol="0">
            <a:spAutoFit/>
          </a:bodyPr>
          <a:lstStyle/>
          <a:p>
            <a:pPr algn="ctr">
              <a:defRPr/>
            </a:pPr>
            <a:r>
              <a:rPr lang="en-US" sz="4000" b="1" dirty="0">
                <a:solidFill>
                  <a:schemeClr val="accent2"/>
                </a:solidFill>
                <a:latin typeface="Libre Franklin" pitchFamily="2" charset="77"/>
              </a:rPr>
              <a:t>5</a:t>
            </a:r>
          </a:p>
        </p:txBody>
      </p:sp>
      <p:sp>
        <p:nvSpPr>
          <p:cNvPr id="53" name="TextBox 52">
            <a:extLst>
              <a:ext uri="{FF2B5EF4-FFF2-40B4-BE49-F238E27FC236}">
                <a16:creationId xmlns:a16="http://schemas.microsoft.com/office/drawing/2014/main" id="{7D84F530-048D-9927-5AAD-9E0B6AC4AE9D}"/>
              </a:ext>
            </a:extLst>
          </p:cNvPr>
          <p:cNvSpPr txBox="1"/>
          <p:nvPr/>
        </p:nvSpPr>
        <p:spPr>
          <a:xfrm>
            <a:off x="2870997" y="5532624"/>
            <a:ext cx="2200745"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rgbClr val="ED7E31"/>
                </a:solidFill>
                <a:latin typeface="Lato" panose="020F0502020204030203" pitchFamily="34" charset="0"/>
                <a:ea typeface="Lato" panose="020F0502020204030203" pitchFamily="34" charset="0"/>
                <a:cs typeface="Lato" panose="020F0502020204030203" pitchFamily="34" charset="0"/>
              </a:rPr>
              <a:t>Increase HHR capacity </a:t>
            </a:r>
            <a:br>
              <a:rPr lang="en-US" sz="1600" dirty="0">
                <a:solidFill>
                  <a:srgbClr val="ED7E31"/>
                </a:solidFill>
                <a:latin typeface="Lato" panose="020F0502020204030203" pitchFamily="34" charset="0"/>
                <a:ea typeface="Lato" panose="020F0502020204030203" pitchFamily="34" charset="0"/>
                <a:cs typeface="Lato" panose="020F0502020204030203" pitchFamily="34" charset="0"/>
              </a:rPr>
            </a:br>
            <a:r>
              <a:rPr lang="en-US" sz="1600" dirty="0">
                <a:solidFill>
                  <a:srgbClr val="ED7E31"/>
                </a:solidFill>
                <a:latin typeface="Lato" panose="020F0502020204030203" pitchFamily="34" charset="0"/>
                <a:ea typeface="Lato" panose="020F0502020204030203" pitchFamily="34" charset="0"/>
                <a:cs typeface="Lato" panose="020F0502020204030203" pitchFamily="34" charset="0"/>
              </a:rPr>
              <a:t>&amp; adapt to changing workforce</a:t>
            </a:r>
          </a:p>
        </p:txBody>
      </p:sp>
      <p:sp>
        <p:nvSpPr>
          <p:cNvPr id="37" name="TextBox 36">
            <a:extLst>
              <a:ext uri="{FF2B5EF4-FFF2-40B4-BE49-F238E27FC236}">
                <a16:creationId xmlns:a16="http://schemas.microsoft.com/office/drawing/2014/main" id="{B734822D-6CC2-5ACF-0595-950D80C35D15}"/>
              </a:ext>
            </a:extLst>
          </p:cNvPr>
          <p:cNvSpPr txBox="1"/>
          <p:nvPr/>
        </p:nvSpPr>
        <p:spPr>
          <a:xfrm>
            <a:off x="5787507" y="3998646"/>
            <a:ext cx="936515"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spc="100" dirty="0">
                <a:solidFill>
                  <a:schemeClr val="accent6">
                    <a:lumMod val="75000"/>
                  </a:schemeClr>
                </a:solidFill>
                <a:latin typeface="Lato" panose="020F0502020204030203" pitchFamily="34" charset="0"/>
                <a:ea typeface="Lato" panose="020F0502020204030203" pitchFamily="34" charset="0"/>
                <a:cs typeface="Lato" panose="020F0502020204030203" pitchFamily="34" charset="0"/>
              </a:rPr>
              <a:t>PRIORITY</a:t>
            </a:r>
          </a:p>
        </p:txBody>
      </p:sp>
      <p:sp>
        <p:nvSpPr>
          <p:cNvPr id="44" name="TextBox 43">
            <a:extLst>
              <a:ext uri="{FF2B5EF4-FFF2-40B4-BE49-F238E27FC236}">
                <a16:creationId xmlns:a16="http://schemas.microsoft.com/office/drawing/2014/main" id="{A3A0DEFD-AD0B-1B94-BCF4-BA7D596C607D}"/>
              </a:ext>
            </a:extLst>
          </p:cNvPr>
          <p:cNvSpPr txBox="1"/>
          <p:nvPr/>
        </p:nvSpPr>
        <p:spPr>
          <a:xfrm>
            <a:off x="5776601" y="4228996"/>
            <a:ext cx="936515" cy="707886"/>
          </a:xfrm>
          <a:prstGeom prst="rect">
            <a:avLst/>
          </a:prstGeom>
          <a:noFill/>
        </p:spPr>
        <p:txBody>
          <a:bodyPr wrap="square" rtlCol="0">
            <a:spAutoFit/>
          </a:bodyPr>
          <a:lstStyle/>
          <a:p>
            <a:pPr algn="ctr">
              <a:defRPr/>
            </a:pPr>
            <a:r>
              <a:rPr lang="en-US" sz="4000" b="1" dirty="0">
                <a:solidFill>
                  <a:schemeClr val="accent6">
                    <a:lumMod val="75000"/>
                  </a:schemeClr>
                </a:solidFill>
                <a:latin typeface="Libre Franklin" pitchFamily="2" charset="77"/>
              </a:rPr>
              <a:t>6</a:t>
            </a:r>
          </a:p>
        </p:txBody>
      </p:sp>
      <p:sp>
        <p:nvSpPr>
          <p:cNvPr id="54" name="TextBox 53">
            <a:extLst>
              <a:ext uri="{FF2B5EF4-FFF2-40B4-BE49-F238E27FC236}">
                <a16:creationId xmlns:a16="http://schemas.microsoft.com/office/drawing/2014/main" id="{A4C723C6-88BC-F07F-8FD3-DDFC94C349B2}"/>
              </a:ext>
            </a:extLst>
          </p:cNvPr>
          <p:cNvSpPr txBox="1"/>
          <p:nvPr/>
        </p:nvSpPr>
        <p:spPr>
          <a:xfrm>
            <a:off x="5174955" y="5532624"/>
            <a:ext cx="2201821"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rgbClr val="71AD47"/>
                </a:solidFill>
                <a:latin typeface="Lato" panose="020F0502020204030203" pitchFamily="34" charset="0"/>
                <a:ea typeface="Lato" panose="020F0502020204030203" pitchFamily="34" charset="0"/>
                <a:cs typeface="Lato" panose="020F0502020204030203" pitchFamily="34" charset="0"/>
              </a:rPr>
              <a:t>System redesign, innovation &amp; operational excellence</a:t>
            </a:r>
          </a:p>
        </p:txBody>
      </p:sp>
      <p:sp>
        <p:nvSpPr>
          <p:cNvPr id="38" name="TextBox 37">
            <a:extLst>
              <a:ext uri="{FF2B5EF4-FFF2-40B4-BE49-F238E27FC236}">
                <a16:creationId xmlns:a16="http://schemas.microsoft.com/office/drawing/2014/main" id="{57DD0E79-D568-C9E5-B8CC-E6A0C9C4CF4A}"/>
              </a:ext>
            </a:extLst>
          </p:cNvPr>
          <p:cNvSpPr txBox="1"/>
          <p:nvPr/>
        </p:nvSpPr>
        <p:spPr>
          <a:xfrm>
            <a:off x="8087433" y="3976146"/>
            <a:ext cx="936515"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spc="100" dirty="0">
                <a:solidFill>
                  <a:schemeClr val="accent4">
                    <a:lumMod val="75000"/>
                  </a:schemeClr>
                </a:solidFill>
                <a:latin typeface="Lato" panose="020F0502020204030203" pitchFamily="34" charset="0"/>
                <a:ea typeface="Lato" panose="020F0502020204030203" pitchFamily="34" charset="0"/>
                <a:cs typeface="Lato" panose="020F0502020204030203" pitchFamily="34" charset="0"/>
              </a:rPr>
              <a:t>PRIORITY</a:t>
            </a:r>
          </a:p>
        </p:txBody>
      </p:sp>
      <p:sp>
        <p:nvSpPr>
          <p:cNvPr id="45" name="TextBox 44">
            <a:extLst>
              <a:ext uri="{FF2B5EF4-FFF2-40B4-BE49-F238E27FC236}">
                <a16:creationId xmlns:a16="http://schemas.microsoft.com/office/drawing/2014/main" id="{CB55642F-8A18-B090-DF46-CAB7D0010802}"/>
              </a:ext>
            </a:extLst>
          </p:cNvPr>
          <p:cNvSpPr txBox="1"/>
          <p:nvPr/>
        </p:nvSpPr>
        <p:spPr>
          <a:xfrm>
            <a:off x="8082293" y="4211862"/>
            <a:ext cx="936515" cy="707886"/>
          </a:xfrm>
          <a:prstGeom prst="rect">
            <a:avLst/>
          </a:prstGeom>
          <a:noFill/>
        </p:spPr>
        <p:txBody>
          <a:bodyPr wrap="square" rtlCol="0">
            <a:spAutoFit/>
          </a:bodyPr>
          <a:lstStyle/>
          <a:p>
            <a:pPr algn="ctr">
              <a:defRPr/>
            </a:pPr>
            <a:r>
              <a:rPr lang="en-US" sz="4000" b="1" dirty="0">
                <a:solidFill>
                  <a:schemeClr val="accent4">
                    <a:lumMod val="75000"/>
                  </a:schemeClr>
                </a:solidFill>
                <a:latin typeface="Libre Franklin" pitchFamily="2" charset="77"/>
              </a:rPr>
              <a:t>7</a:t>
            </a:r>
          </a:p>
        </p:txBody>
      </p:sp>
      <p:sp>
        <p:nvSpPr>
          <p:cNvPr id="55" name="TextBox 54">
            <a:extLst>
              <a:ext uri="{FF2B5EF4-FFF2-40B4-BE49-F238E27FC236}">
                <a16:creationId xmlns:a16="http://schemas.microsoft.com/office/drawing/2014/main" id="{8B3C1F4C-6B77-C421-C87C-4B826D748B3B}"/>
              </a:ext>
            </a:extLst>
          </p:cNvPr>
          <p:cNvSpPr txBox="1"/>
          <p:nvPr/>
        </p:nvSpPr>
        <p:spPr>
          <a:xfrm>
            <a:off x="7660653" y="5532984"/>
            <a:ext cx="1827668"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rgbClr val="D89C1C"/>
                </a:solidFill>
                <a:latin typeface="Lato" panose="020F0502020204030203" pitchFamily="34" charset="0"/>
                <a:ea typeface="Lato" panose="020F0502020204030203" pitchFamily="34" charset="0"/>
                <a:cs typeface="Lato" panose="020F0502020204030203" pitchFamily="34" charset="0"/>
              </a:rPr>
              <a:t>Protect health </a:t>
            </a:r>
            <a:br>
              <a:rPr lang="en-US" sz="1600" dirty="0">
                <a:solidFill>
                  <a:srgbClr val="D89C1C"/>
                </a:solidFill>
                <a:latin typeface="Lato" panose="020F0502020204030203" pitchFamily="34" charset="0"/>
                <a:ea typeface="Lato" panose="020F0502020204030203" pitchFamily="34" charset="0"/>
                <a:cs typeface="Lato" panose="020F0502020204030203" pitchFamily="34" charset="0"/>
              </a:rPr>
            </a:br>
            <a:r>
              <a:rPr lang="en-US" sz="1600" dirty="0">
                <a:solidFill>
                  <a:srgbClr val="D89C1C"/>
                </a:solidFill>
                <a:latin typeface="Lato" panose="020F0502020204030203" pitchFamily="34" charset="0"/>
                <a:ea typeface="Lato" panose="020F0502020204030203" pitchFamily="34" charset="0"/>
                <a:cs typeface="Lato" panose="020F0502020204030203" pitchFamily="34" charset="0"/>
              </a:rPr>
              <a:t>of population &amp; </a:t>
            </a:r>
            <a:br>
              <a:rPr lang="en-US" sz="1600" dirty="0">
                <a:solidFill>
                  <a:srgbClr val="D89C1C"/>
                </a:solidFill>
                <a:latin typeface="Lato" panose="020F0502020204030203" pitchFamily="34" charset="0"/>
                <a:ea typeface="Lato" panose="020F0502020204030203" pitchFamily="34" charset="0"/>
                <a:cs typeface="Lato" panose="020F0502020204030203" pitchFamily="34" charset="0"/>
              </a:rPr>
            </a:br>
            <a:r>
              <a:rPr lang="en-US" sz="1600" dirty="0">
                <a:solidFill>
                  <a:srgbClr val="D89C1C"/>
                </a:solidFill>
                <a:latin typeface="Lato" panose="020F0502020204030203" pitchFamily="34" charset="0"/>
                <a:ea typeface="Lato" panose="020F0502020204030203" pitchFamily="34" charset="0"/>
                <a:cs typeface="Lato" panose="020F0502020204030203" pitchFamily="34" charset="0"/>
              </a:rPr>
              <a:t>climate change</a:t>
            </a:r>
          </a:p>
        </p:txBody>
      </p:sp>
      <p:sp>
        <p:nvSpPr>
          <p:cNvPr id="39" name="TextBox 38">
            <a:extLst>
              <a:ext uri="{FF2B5EF4-FFF2-40B4-BE49-F238E27FC236}">
                <a16:creationId xmlns:a16="http://schemas.microsoft.com/office/drawing/2014/main" id="{559F2D1B-6CF9-3AD6-3A90-AF7DE0B3664C}"/>
              </a:ext>
            </a:extLst>
          </p:cNvPr>
          <p:cNvSpPr txBox="1"/>
          <p:nvPr/>
        </p:nvSpPr>
        <p:spPr>
          <a:xfrm>
            <a:off x="10322907" y="3976146"/>
            <a:ext cx="936515"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spc="100" dirty="0">
                <a:solidFill>
                  <a:schemeClr val="accent4">
                    <a:lumMod val="75000"/>
                  </a:schemeClr>
                </a:solidFill>
                <a:latin typeface="Lato" panose="020F0502020204030203" pitchFamily="34" charset="0"/>
                <a:ea typeface="Lato" panose="020F0502020204030203" pitchFamily="34" charset="0"/>
                <a:cs typeface="Lato" panose="020F0502020204030203" pitchFamily="34" charset="0"/>
              </a:rPr>
              <a:t>PRIORITY</a:t>
            </a:r>
          </a:p>
        </p:txBody>
      </p:sp>
      <p:sp>
        <p:nvSpPr>
          <p:cNvPr id="46" name="TextBox 45">
            <a:extLst>
              <a:ext uri="{FF2B5EF4-FFF2-40B4-BE49-F238E27FC236}">
                <a16:creationId xmlns:a16="http://schemas.microsoft.com/office/drawing/2014/main" id="{01C31F01-FA41-E722-9A87-95CADB186236}"/>
              </a:ext>
            </a:extLst>
          </p:cNvPr>
          <p:cNvSpPr txBox="1"/>
          <p:nvPr/>
        </p:nvSpPr>
        <p:spPr>
          <a:xfrm>
            <a:off x="10333830" y="4224092"/>
            <a:ext cx="936515" cy="707886"/>
          </a:xfrm>
          <a:prstGeom prst="rect">
            <a:avLst/>
          </a:prstGeom>
          <a:noFill/>
        </p:spPr>
        <p:txBody>
          <a:bodyPr wrap="square" rtlCol="0">
            <a:spAutoFit/>
          </a:bodyPr>
          <a:lstStyle/>
          <a:p>
            <a:pPr algn="ctr">
              <a:defRPr/>
            </a:pPr>
            <a:r>
              <a:rPr lang="en-US" sz="4000" b="1" dirty="0">
                <a:solidFill>
                  <a:schemeClr val="accent4">
                    <a:lumMod val="75000"/>
                  </a:schemeClr>
                </a:solidFill>
                <a:latin typeface="Libre Franklin" pitchFamily="2" charset="77"/>
              </a:rPr>
              <a:t>8</a:t>
            </a:r>
          </a:p>
        </p:txBody>
      </p:sp>
      <p:sp>
        <p:nvSpPr>
          <p:cNvPr id="56" name="TextBox 55">
            <a:extLst>
              <a:ext uri="{FF2B5EF4-FFF2-40B4-BE49-F238E27FC236}">
                <a16:creationId xmlns:a16="http://schemas.microsoft.com/office/drawing/2014/main" id="{927DE782-B2ED-071F-D067-1CA8E0BCA780}"/>
              </a:ext>
            </a:extLst>
          </p:cNvPr>
          <p:cNvSpPr txBox="1"/>
          <p:nvPr/>
        </p:nvSpPr>
        <p:spPr>
          <a:xfrm>
            <a:off x="9839056" y="5532984"/>
            <a:ext cx="1983445"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rgbClr val="D89C1C"/>
                </a:solidFill>
                <a:latin typeface="Lato" panose="020F0502020204030203" pitchFamily="34" charset="0"/>
                <a:ea typeface="Lato" panose="020F0502020204030203" pitchFamily="34" charset="0"/>
                <a:cs typeface="Lato" panose="020F0502020204030203" pitchFamily="34" charset="0"/>
              </a:rPr>
              <a:t>Promote population health &amp; </a:t>
            </a:r>
            <a:br>
              <a:rPr lang="en-US" sz="1600" dirty="0">
                <a:solidFill>
                  <a:srgbClr val="D89C1C"/>
                </a:solidFill>
                <a:latin typeface="Lato" panose="020F0502020204030203" pitchFamily="34" charset="0"/>
                <a:ea typeface="Lato" panose="020F0502020204030203" pitchFamily="34" charset="0"/>
                <a:cs typeface="Lato" panose="020F0502020204030203" pitchFamily="34" charset="0"/>
              </a:rPr>
            </a:br>
            <a:r>
              <a:rPr lang="en-US" sz="1600" dirty="0">
                <a:solidFill>
                  <a:srgbClr val="D89C1C"/>
                </a:solidFill>
                <a:latin typeface="Lato" panose="020F0502020204030203" pitchFamily="34" charset="0"/>
                <a:ea typeface="Lato" panose="020F0502020204030203" pitchFamily="34" charset="0"/>
                <a:cs typeface="Lato" panose="020F0502020204030203" pitchFamily="34" charset="0"/>
              </a:rPr>
              <a:t>prevent harm</a:t>
            </a:r>
          </a:p>
        </p:txBody>
      </p:sp>
      <p:sp>
        <p:nvSpPr>
          <p:cNvPr id="64" name="TextBox 5">
            <a:extLst>
              <a:ext uri="{FF2B5EF4-FFF2-40B4-BE49-F238E27FC236}">
                <a16:creationId xmlns:a16="http://schemas.microsoft.com/office/drawing/2014/main" id="{ED684938-2950-809F-5997-5C448C50D095}"/>
              </a:ext>
            </a:extLst>
          </p:cNvPr>
          <p:cNvSpPr txBox="1"/>
          <p:nvPr/>
        </p:nvSpPr>
        <p:spPr>
          <a:xfrm rot="16200000">
            <a:off x="-329992" y="212556"/>
            <a:ext cx="2826986" cy="1615827"/>
          </a:xfrm>
          <a:prstGeom prst="rect">
            <a:avLst/>
          </a:prstGeom>
        </p:spPr>
        <p:txBody>
          <a:bodyPr wrap="square" lIns="0" tIns="0" rIns="0" bIns="0" rtlCol="0" anchor="t">
            <a:spAutoFit/>
          </a:bodyPr>
          <a:lstStyle/>
          <a:p>
            <a:r>
              <a:rPr lang="en-US" sz="3500" spc="53" dirty="0">
                <a:solidFill>
                  <a:srgbClr val="0068A6"/>
                </a:solidFill>
                <a:latin typeface="Lato Black" panose="020F0A02020204030203" pitchFamily="34" charset="0"/>
              </a:rPr>
              <a:t>2023/24</a:t>
            </a:r>
          </a:p>
          <a:p>
            <a:r>
              <a:rPr lang="en-US" sz="3500" spc="53" dirty="0">
                <a:solidFill>
                  <a:srgbClr val="0068A6"/>
                </a:solidFill>
                <a:latin typeface="Lato Black" panose="020F0A02020204030203" pitchFamily="34" charset="0"/>
              </a:rPr>
              <a:t>Measure Forecast</a:t>
            </a:r>
          </a:p>
        </p:txBody>
      </p:sp>
      <p:sp>
        <p:nvSpPr>
          <p:cNvPr id="4" name="Isosceles Triangle 3">
            <a:extLst>
              <a:ext uri="{FF2B5EF4-FFF2-40B4-BE49-F238E27FC236}">
                <a16:creationId xmlns:a16="http://schemas.microsoft.com/office/drawing/2014/main" id="{498DDB77-D17D-C46D-F490-F72D0D85E42A}"/>
              </a:ext>
            </a:extLst>
          </p:cNvPr>
          <p:cNvSpPr/>
          <p:nvPr/>
        </p:nvSpPr>
        <p:spPr>
          <a:xfrm rot="10800000" flipV="1">
            <a:off x="3895547" y="840266"/>
            <a:ext cx="145053" cy="125046"/>
          </a:xfrm>
          <a:prstGeom prst="triangle">
            <a:avLst/>
          </a:prstGeom>
          <a:solidFill>
            <a:srgbClr val="0366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Isosceles Triangle 7">
            <a:extLst>
              <a:ext uri="{FF2B5EF4-FFF2-40B4-BE49-F238E27FC236}">
                <a16:creationId xmlns:a16="http://schemas.microsoft.com/office/drawing/2014/main" id="{D3BB27A3-47EE-E388-B3BD-B023F875CFF4}"/>
              </a:ext>
            </a:extLst>
          </p:cNvPr>
          <p:cNvSpPr/>
          <p:nvPr/>
        </p:nvSpPr>
        <p:spPr>
          <a:xfrm rot="17640848">
            <a:off x="5664007" y="1232009"/>
            <a:ext cx="145053" cy="125046"/>
          </a:xfrm>
          <a:prstGeom prst="triangle">
            <a:avLst/>
          </a:prstGeom>
          <a:solidFill>
            <a:srgbClr val="0366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Isosceles Triangle 12">
            <a:extLst>
              <a:ext uri="{FF2B5EF4-FFF2-40B4-BE49-F238E27FC236}">
                <a16:creationId xmlns:a16="http://schemas.microsoft.com/office/drawing/2014/main" id="{CEFE5EA2-CEA3-B2E6-6635-86363B5FCA91}"/>
              </a:ext>
            </a:extLst>
          </p:cNvPr>
          <p:cNvSpPr/>
          <p:nvPr/>
        </p:nvSpPr>
        <p:spPr>
          <a:xfrm rot="10250750">
            <a:off x="6296235" y="1909164"/>
            <a:ext cx="145053" cy="125046"/>
          </a:xfrm>
          <a:prstGeom prst="triangle">
            <a:avLst/>
          </a:prstGeom>
          <a:solidFill>
            <a:srgbClr val="0366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7" name="Isosceles Triangle 56">
            <a:extLst>
              <a:ext uri="{FF2B5EF4-FFF2-40B4-BE49-F238E27FC236}">
                <a16:creationId xmlns:a16="http://schemas.microsoft.com/office/drawing/2014/main" id="{1AD1C49B-4A60-8AE9-EA2A-77D974EF9A00}"/>
              </a:ext>
            </a:extLst>
          </p:cNvPr>
          <p:cNvSpPr/>
          <p:nvPr/>
        </p:nvSpPr>
        <p:spPr>
          <a:xfrm flipV="1">
            <a:off x="10753094" y="1914478"/>
            <a:ext cx="145053" cy="12504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8" name="Isosceles Triangle 57">
            <a:extLst>
              <a:ext uri="{FF2B5EF4-FFF2-40B4-BE49-F238E27FC236}">
                <a16:creationId xmlns:a16="http://schemas.microsoft.com/office/drawing/2014/main" id="{AAACB06B-449F-516A-CF73-B98E07616A7A}"/>
              </a:ext>
            </a:extLst>
          </p:cNvPr>
          <p:cNvSpPr/>
          <p:nvPr/>
        </p:nvSpPr>
        <p:spPr>
          <a:xfrm rot="19627526">
            <a:off x="5868543" y="3914289"/>
            <a:ext cx="145053" cy="125046"/>
          </a:xfrm>
          <a:prstGeom prst="triangle">
            <a:avLst/>
          </a:prstGeom>
          <a:solidFill>
            <a:srgbClr val="70AD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Isosceles Triangle 59">
            <a:extLst>
              <a:ext uri="{FF2B5EF4-FFF2-40B4-BE49-F238E27FC236}">
                <a16:creationId xmlns:a16="http://schemas.microsoft.com/office/drawing/2014/main" id="{63113870-C4FB-9E43-6440-17A846A4D15E}"/>
              </a:ext>
            </a:extLst>
          </p:cNvPr>
          <p:cNvSpPr/>
          <p:nvPr/>
        </p:nvSpPr>
        <p:spPr>
          <a:xfrm rot="3109227" flipV="1">
            <a:off x="5757717" y="4738020"/>
            <a:ext cx="145053" cy="125046"/>
          </a:xfrm>
          <a:prstGeom prst="triangle">
            <a:avLst/>
          </a:prstGeom>
          <a:solidFill>
            <a:srgbClr val="70AD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61" name="Group 60">
            <a:extLst>
              <a:ext uri="{FF2B5EF4-FFF2-40B4-BE49-F238E27FC236}">
                <a16:creationId xmlns:a16="http://schemas.microsoft.com/office/drawing/2014/main" id="{5609F3A3-85E0-916C-2B4B-641DAE6F4905}"/>
              </a:ext>
            </a:extLst>
          </p:cNvPr>
          <p:cNvGrpSpPr/>
          <p:nvPr/>
        </p:nvGrpSpPr>
        <p:grpSpPr>
          <a:xfrm>
            <a:off x="325120" y="2977425"/>
            <a:ext cx="2692866" cy="759973"/>
            <a:chOff x="1384388" y="1061517"/>
            <a:chExt cx="2692866" cy="759973"/>
          </a:xfrm>
        </p:grpSpPr>
        <p:sp>
          <p:nvSpPr>
            <p:cNvPr id="9" name="Rectangle 8">
              <a:extLst>
                <a:ext uri="{FF2B5EF4-FFF2-40B4-BE49-F238E27FC236}">
                  <a16:creationId xmlns:a16="http://schemas.microsoft.com/office/drawing/2014/main" id="{77B7ABAD-6C36-0D68-513F-842FC9512FC8}"/>
                </a:ext>
              </a:extLst>
            </p:cNvPr>
            <p:cNvSpPr/>
            <p:nvPr/>
          </p:nvSpPr>
          <p:spPr>
            <a:xfrm>
              <a:off x="1384388" y="1063784"/>
              <a:ext cx="146989" cy="353943"/>
            </a:xfrm>
            <a:prstGeom prst="rect">
              <a:avLst/>
            </a:prstGeom>
            <a:solidFill>
              <a:srgbClr val="0366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400"/>
            </a:p>
          </p:txBody>
        </p:sp>
        <p:sp>
          <p:nvSpPr>
            <p:cNvPr id="10" name="TextBox 9">
              <a:extLst>
                <a:ext uri="{FF2B5EF4-FFF2-40B4-BE49-F238E27FC236}">
                  <a16:creationId xmlns:a16="http://schemas.microsoft.com/office/drawing/2014/main" id="{C3480B39-935D-35AE-0D26-851637F93347}"/>
                </a:ext>
              </a:extLst>
            </p:cNvPr>
            <p:cNvSpPr txBox="1"/>
            <p:nvPr/>
          </p:nvSpPr>
          <p:spPr>
            <a:xfrm>
              <a:off x="1535633" y="1061517"/>
              <a:ext cx="1594725" cy="30777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400" dirty="0">
                  <a:solidFill>
                    <a:srgbClr val="0366A4"/>
                  </a:solidFill>
                  <a:latin typeface="Lato" panose="020F0502020204030203" pitchFamily="34" charset="0"/>
                  <a:ea typeface="Lato" panose="020F0502020204030203" pitchFamily="34" charset="0"/>
                  <a:cs typeface="Lato" panose="020F0502020204030203" pitchFamily="34" charset="0"/>
                </a:rPr>
                <a:t>Pillar 1</a:t>
              </a:r>
            </a:p>
          </p:txBody>
        </p:sp>
        <p:sp>
          <p:nvSpPr>
            <p:cNvPr id="11" name="Rectangle 10">
              <a:extLst>
                <a:ext uri="{FF2B5EF4-FFF2-40B4-BE49-F238E27FC236}">
                  <a16:creationId xmlns:a16="http://schemas.microsoft.com/office/drawing/2014/main" id="{20EB755C-765C-1680-CCE3-52136E8840C1}"/>
                </a:ext>
              </a:extLst>
            </p:cNvPr>
            <p:cNvSpPr/>
            <p:nvPr/>
          </p:nvSpPr>
          <p:spPr>
            <a:xfrm>
              <a:off x="1384388" y="1467547"/>
              <a:ext cx="146989" cy="353943"/>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400"/>
            </a:p>
          </p:txBody>
        </p:sp>
        <p:sp>
          <p:nvSpPr>
            <p:cNvPr id="12" name="TextBox 11">
              <a:extLst>
                <a:ext uri="{FF2B5EF4-FFF2-40B4-BE49-F238E27FC236}">
                  <a16:creationId xmlns:a16="http://schemas.microsoft.com/office/drawing/2014/main" id="{A728B5AF-F49A-DA28-E074-1AD80B547B1C}"/>
                </a:ext>
              </a:extLst>
            </p:cNvPr>
            <p:cNvSpPr txBox="1"/>
            <p:nvPr/>
          </p:nvSpPr>
          <p:spPr>
            <a:xfrm>
              <a:off x="1526626" y="1470259"/>
              <a:ext cx="1594725" cy="30777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400" dirty="0">
                  <a:solidFill>
                    <a:srgbClr val="ED7D31"/>
                  </a:solidFill>
                  <a:latin typeface="Lato" panose="020F0502020204030203" pitchFamily="34" charset="0"/>
                  <a:ea typeface="Lato" panose="020F0502020204030203" pitchFamily="34" charset="0"/>
                  <a:cs typeface="Lato" panose="020F0502020204030203" pitchFamily="34" charset="0"/>
                </a:rPr>
                <a:t>Pillar 2</a:t>
              </a:r>
            </a:p>
          </p:txBody>
        </p:sp>
        <p:sp>
          <p:nvSpPr>
            <p:cNvPr id="59" name="Rectangle 58">
              <a:extLst>
                <a:ext uri="{FF2B5EF4-FFF2-40B4-BE49-F238E27FC236}">
                  <a16:creationId xmlns:a16="http://schemas.microsoft.com/office/drawing/2014/main" id="{A4784075-400A-3973-48BE-04D779EAC9EA}"/>
                </a:ext>
              </a:extLst>
            </p:cNvPr>
            <p:cNvSpPr/>
            <p:nvPr/>
          </p:nvSpPr>
          <p:spPr>
            <a:xfrm>
              <a:off x="2340291" y="1062489"/>
              <a:ext cx="146989" cy="353943"/>
            </a:xfrm>
            <a:prstGeom prst="rect">
              <a:avLst/>
            </a:prstGeom>
            <a:solidFill>
              <a:srgbClr val="70AD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400">
                <a:solidFill>
                  <a:srgbClr val="70AD47"/>
                </a:solidFill>
              </a:endParaRPr>
            </a:p>
          </p:txBody>
        </p:sp>
        <p:sp>
          <p:nvSpPr>
            <p:cNvPr id="63" name="TextBox 62">
              <a:extLst>
                <a:ext uri="{FF2B5EF4-FFF2-40B4-BE49-F238E27FC236}">
                  <a16:creationId xmlns:a16="http://schemas.microsoft.com/office/drawing/2014/main" id="{5A099D53-0193-693A-0EAD-F5B7CCE799F6}"/>
                </a:ext>
              </a:extLst>
            </p:cNvPr>
            <p:cNvSpPr txBox="1"/>
            <p:nvPr/>
          </p:nvSpPr>
          <p:spPr>
            <a:xfrm>
              <a:off x="2482529" y="1065501"/>
              <a:ext cx="1594725" cy="30777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400" dirty="0">
                  <a:solidFill>
                    <a:srgbClr val="70AD47"/>
                  </a:solidFill>
                  <a:latin typeface="Lato" panose="020F0502020204030203" pitchFamily="34" charset="0"/>
                  <a:ea typeface="Lato" panose="020F0502020204030203" pitchFamily="34" charset="0"/>
                  <a:cs typeface="Lato" panose="020F0502020204030203" pitchFamily="34" charset="0"/>
                </a:rPr>
                <a:t>Pillar 3</a:t>
              </a:r>
            </a:p>
          </p:txBody>
        </p:sp>
        <p:sp>
          <p:nvSpPr>
            <p:cNvPr id="66" name="Rectangle 65">
              <a:extLst>
                <a:ext uri="{FF2B5EF4-FFF2-40B4-BE49-F238E27FC236}">
                  <a16:creationId xmlns:a16="http://schemas.microsoft.com/office/drawing/2014/main" id="{F1E217E6-FD7A-B5A0-FCB1-0CB16DA9A05D}"/>
                </a:ext>
              </a:extLst>
            </p:cNvPr>
            <p:cNvSpPr/>
            <p:nvPr/>
          </p:nvSpPr>
          <p:spPr>
            <a:xfrm>
              <a:off x="2340095" y="1465479"/>
              <a:ext cx="146989" cy="35394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400"/>
            </a:p>
          </p:txBody>
        </p:sp>
        <p:sp>
          <p:nvSpPr>
            <p:cNvPr id="69" name="TextBox 68">
              <a:extLst>
                <a:ext uri="{FF2B5EF4-FFF2-40B4-BE49-F238E27FC236}">
                  <a16:creationId xmlns:a16="http://schemas.microsoft.com/office/drawing/2014/main" id="{96FBB688-7040-B830-BD74-F884BE8A0152}"/>
                </a:ext>
              </a:extLst>
            </p:cNvPr>
            <p:cNvSpPr txBox="1"/>
            <p:nvPr/>
          </p:nvSpPr>
          <p:spPr>
            <a:xfrm>
              <a:off x="2482333" y="1466912"/>
              <a:ext cx="1594725" cy="30777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400" dirty="0">
                  <a:solidFill>
                    <a:srgbClr val="FFC000"/>
                  </a:solidFill>
                  <a:latin typeface="Lato" panose="020F0502020204030203" pitchFamily="34" charset="0"/>
                  <a:ea typeface="Lato" panose="020F0502020204030203" pitchFamily="34" charset="0"/>
                  <a:cs typeface="Lato" panose="020F0502020204030203" pitchFamily="34" charset="0"/>
                </a:rPr>
                <a:t>Pillar 4</a:t>
              </a:r>
            </a:p>
          </p:txBody>
        </p:sp>
      </p:grpSp>
      <p:sp>
        <p:nvSpPr>
          <p:cNvPr id="70" name="Isosceles Triangle 69">
            <a:extLst>
              <a:ext uri="{FF2B5EF4-FFF2-40B4-BE49-F238E27FC236}">
                <a16:creationId xmlns:a16="http://schemas.microsoft.com/office/drawing/2014/main" id="{4378D918-1ACF-727A-098B-8CFA5E513366}"/>
              </a:ext>
            </a:extLst>
          </p:cNvPr>
          <p:cNvSpPr/>
          <p:nvPr/>
        </p:nvSpPr>
        <p:spPr>
          <a:xfrm rot="16200000">
            <a:off x="10203389" y="4385770"/>
            <a:ext cx="145053" cy="125046"/>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9" name="Isosceles Triangle 88">
            <a:extLst>
              <a:ext uri="{FF2B5EF4-FFF2-40B4-BE49-F238E27FC236}">
                <a16:creationId xmlns:a16="http://schemas.microsoft.com/office/drawing/2014/main" id="{B51B4ABD-B944-D6B2-B172-C5C54680657C}"/>
              </a:ext>
            </a:extLst>
          </p:cNvPr>
          <p:cNvSpPr/>
          <p:nvPr/>
        </p:nvSpPr>
        <p:spPr>
          <a:xfrm rot="14310542">
            <a:off x="8006461" y="1648000"/>
            <a:ext cx="145053" cy="125046"/>
          </a:xfrm>
          <a:prstGeom prst="triangle">
            <a:avLst/>
          </a:prstGeom>
          <a:solidFill>
            <a:srgbClr val="0366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73" name="Group 72">
            <a:extLst>
              <a:ext uri="{FF2B5EF4-FFF2-40B4-BE49-F238E27FC236}">
                <a16:creationId xmlns:a16="http://schemas.microsoft.com/office/drawing/2014/main" id="{8E695A70-0B4E-8114-EFE9-31774CD12BD6}"/>
              </a:ext>
            </a:extLst>
          </p:cNvPr>
          <p:cNvGrpSpPr/>
          <p:nvPr/>
        </p:nvGrpSpPr>
        <p:grpSpPr>
          <a:xfrm>
            <a:off x="317996" y="5038360"/>
            <a:ext cx="2056686" cy="261610"/>
            <a:chOff x="7896291" y="6456063"/>
            <a:chExt cx="2056686" cy="261610"/>
          </a:xfrm>
        </p:grpSpPr>
        <p:sp>
          <p:nvSpPr>
            <p:cNvPr id="84" name="TextBox 83">
              <a:extLst>
                <a:ext uri="{FF2B5EF4-FFF2-40B4-BE49-F238E27FC236}">
                  <a16:creationId xmlns:a16="http://schemas.microsoft.com/office/drawing/2014/main" id="{DB167776-3F85-3FB5-F4F2-9437FE5EB93E}"/>
                </a:ext>
              </a:extLst>
            </p:cNvPr>
            <p:cNvSpPr txBox="1"/>
            <p:nvPr/>
          </p:nvSpPr>
          <p:spPr>
            <a:xfrm>
              <a:off x="8615276" y="6456063"/>
              <a:ext cx="1337701" cy="261610"/>
            </a:xfrm>
            <a:prstGeom prst="rect">
              <a:avLst/>
            </a:prstGeom>
            <a:noFill/>
          </p:spPr>
          <p:txBody>
            <a:bodyPr wrap="square" rtlCol="0">
              <a:spAutoFit/>
            </a:bodyPr>
            <a:lstStyle/>
            <a:p>
              <a:pPr lvl="0">
                <a:defRPr/>
              </a:pPr>
              <a:r>
                <a:rPr lang="en-US" sz="1100" dirty="0">
                  <a:latin typeface="Lato" panose="020F0502020204030203" pitchFamily="34" charset="0"/>
                  <a:ea typeface="Lato" panose="020F0502020204030203" pitchFamily="34" charset="0"/>
                  <a:cs typeface="Lato" panose="020F0502020204030203" pitchFamily="34" charset="0"/>
                </a:rPr>
                <a:t>Not Yet Improved</a:t>
              </a:r>
            </a:p>
          </p:txBody>
        </p:sp>
        <p:sp>
          <p:nvSpPr>
            <p:cNvPr id="85" name="Rectangle 84">
              <a:extLst>
                <a:ext uri="{FF2B5EF4-FFF2-40B4-BE49-F238E27FC236}">
                  <a16:creationId xmlns:a16="http://schemas.microsoft.com/office/drawing/2014/main" id="{61C9D002-95FA-0D58-C6F4-75337F526069}"/>
                </a:ext>
              </a:extLst>
            </p:cNvPr>
            <p:cNvSpPr/>
            <p:nvPr/>
          </p:nvSpPr>
          <p:spPr>
            <a:xfrm>
              <a:off x="7896291" y="6499789"/>
              <a:ext cx="180000" cy="180000"/>
            </a:xfrm>
            <a:prstGeom prst="rect">
              <a:avLst/>
            </a:prstGeom>
            <a:solidFill>
              <a:srgbClr val="F3F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Rectangle 2">
              <a:extLst>
                <a:ext uri="{FF2B5EF4-FFF2-40B4-BE49-F238E27FC236}">
                  <a16:creationId xmlns:a16="http://schemas.microsoft.com/office/drawing/2014/main" id="{92C0974B-68D3-C434-5BDE-A40ECB629F1A}"/>
                </a:ext>
              </a:extLst>
            </p:cNvPr>
            <p:cNvSpPr/>
            <p:nvPr/>
          </p:nvSpPr>
          <p:spPr>
            <a:xfrm>
              <a:off x="8076291" y="6499789"/>
              <a:ext cx="180000" cy="180000"/>
            </a:xfrm>
            <a:prstGeom prst="rect">
              <a:avLst/>
            </a:prstGeom>
            <a:solidFill>
              <a:srgbClr val="FDF0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a:extLst>
                <a:ext uri="{FF2B5EF4-FFF2-40B4-BE49-F238E27FC236}">
                  <a16:creationId xmlns:a16="http://schemas.microsoft.com/office/drawing/2014/main" id="{328BAB20-E6DC-A153-2215-F8AE4595A25D}"/>
                </a:ext>
              </a:extLst>
            </p:cNvPr>
            <p:cNvSpPr/>
            <p:nvPr/>
          </p:nvSpPr>
          <p:spPr>
            <a:xfrm>
              <a:off x="8255607" y="6499789"/>
              <a:ext cx="180000" cy="180000"/>
            </a:xfrm>
            <a:prstGeom prst="rect">
              <a:avLst/>
            </a:prstGeom>
            <a:solidFill>
              <a:srgbClr val="EAF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2" name="Rectangle 61">
              <a:extLst>
                <a:ext uri="{FF2B5EF4-FFF2-40B4-BE49-F238E27FC236}">
                  <a16:creationId xmlns:a16="http://schemas.microsoft.com/office/drawing/2014/main" id="{CE9A5994-2CC7-2053-C1BC-3724F84F1E8D}"/>
                </a:ext>
              </a:extLst>
            </p:cNvPr>
            <p:cNvSpPr/>
            <p:nvPr/>
          </p:nvSpPr>
          <p:spPr>
            <a:xfrm>
              <a:off x="8434923" y="6499789"/>
              <a:ext cx="180000" cy="180000"/>
            </a:xfrm>
            <a:prstGeom prst="rect">
              <a:avLst/>
            </a:prstGeom>
            <a:solidFill>
              <a:srgbClr val="FFF7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88" name="Isosceles Triangle 87">
            <a:extLst>
              <a:ext uri="{FF2B5EF4-FFF2-40B4-BE49-F238E27FC236}">
                <a16:creationId xmlns:a16="http://schemas.microsoft.com/office/drawing/2014/main" id="{071A8F34-F222-92C4-4525-3003B4FEA9CA}"/>
              </a:ext>
            </a:extLst>
          </p:cNvPr>
          <p:cNvSpPr/>
          <p:nvPr/>
        </p:nvSpPr>
        <p:spPr>
          <a:xfrm rot="14354826">
            <a:off x="3422191" y="4657863"/>
            <a:ext cx="145053" cy="12504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6" name="Isosceles Triangle 95">
            <a:extLst>
              <a:ext uri="{FF2B5EF4-FFF2-40B4-BE49-F238E27FC236}">
                <a16:creationId xmlns:a16="http://schemas.microsoft.com/office/drawing/2014/main" id="{5D5C23C7-7684-FF0A-5812-5F2DEA010ABC}"/>
              </a:ext>
            </a:extLst>
          </p:cNvPr>
          <p:cNvSpPr/>
          <p:nvPr/>
        </p:nvSpPr>
        <p:spPr>
          <a:xfrm>
            <a:off x="8466247" y="3837121"/>
            <a:ext cx="145053" cy="125046"/>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7" name="Isosceles Triangle 96">
            <a:extLst>
              <a:ext uri="{FF2B5EF4-FFF2-40B4-BE49-F238E27FC236}">
                <a16:creationId xmlns:a16="http://schemas.microsoft.com/office/drawing/2014/main" id="{0285AD29-C681-3907-98F9-AD848045BA95}"/>
              </a:ext>
            </a:extLst>
          </p:cNvPr>
          <p:cNvSpPr/>
          <p:nvPr/>
        </p:nvSpPr>
        <p:spPr>
          <a:xfrm>
            <a:off x="10737376" y="3836790"/>
            <a:ext cx="145053" cy="125046"/>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8" name="Isosceles Triangle 97">
            <a:extLst>
              <a:ext uri="{FF2B5EF4-FFF2-40B4-BE49-F238E27FC236}">
                <a16:creationId xmlns:a16="http://schemas.microsoft.com/office/drawing/2014/main" id="{DFCE02B2-3FAA-27FA-49C5-4745365DFCE8}"/>
              </a:ext>
            </a:extLst>
          </p:cNvPr>
          <p:cNvSpPr/>
          <p:nvPr/>
        </p:nvSpPr>
        <p:spPr>
          <a:xfrm rot="10800000" flipV="1">
            <a:off x="10753094" y="840266"/>
            <a:ext cx="145053" cy="12504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92" name="Group 91">
            <a:extLst>
              <a:ext uri="{FF2B5EF4-FFF2-40B4-BE49-F238E27FC236}">
                <a16:creationId xmlns:a16="http://schemas.microsoft.com/office/drawing/2014/main" id="{288E6AFC-14B0-C7BB-AAFC-CEC67EADE35A}"/>
              </a:ext>
            </a:extLst>
          </p:cNvPr>
          <p:cNvGrpSpPr/>
          <p:nvPr/>
        </p:nvGrpSpPr>
        <p:grpSpPr>
          <a:xfrm>
            <a:off x="336643" y="4305830"/>
            <a:ext cx="1885493" cy="261610"/>
            <a:chOff x="518513" y="6463974"/>
            <a:chExt cx="1885493" cy="261610"/>
          </a:xfrm>
        </p:grpSpPr>
        <p:sp>
          <p:nvSpPr>
            <p:cNvPr id="76" name="TextBox 75">
              <a:extLst>
                <a:ext uri="{FF2B5EF4-FFF2-40B4-BE49-F238E27FC236}">
                  <a16:creationId xmlns:a16="http://schemas.microsoft.com/office/drawing/2014/main" id="{6C2AB1B3-2A64-F37C-AE69-6205E092CE64}"/>
                </a:ext>
              </a:extLst>
            </p:cNvPr>
            <p:cNvSpPr txBox="1"/>
            <p:nvPr/>
          </p:nvSpPr>
          <p:spPr>
            <a:xfrm>
              <a:off x="1233976" y="6463974"/>
              <a:ext cx="1170030" cy="26161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100" dirty="0">
                  <a:latin typeface="Lato" panose="020F0502020204030203" pitchFamily="34" charset="0"/>
                  <a:ea typeface="Lato" panose="020F0502020204030203" pitchFamily="34" charset="0"/>
                  <a:cs typeface="Lato" panose="020F0502020204030203" pitchFamily="34" charset="0"/>
                </a:rPr>
                <a:t>Achieve Target</a:t>
              </a:r>
            </a:p>
          </p:txBody>
        </p:sp>
        <p:grpSp>
          <p:nvGrpSpPr>
            <p:cNvPr id="91" name="Group 90">
              <a:extLst>
                <a:ext uri="{FF2B5EF4-FFF2-40B4-BE49-F238E27FC236}">
                  <a16:creationId xmlns:a16="http://schemas.microsoft.com/office/drawing/2014/main" id="{E4D9863B-9C6B-0A5B-4DE9-543C59215CE1}"/>
                </a:ext>
              </a:extLst>
            </p:cNvPr>
            <p:cNvGrpSpPr/>
            <p:nvPr/>
          </p:nvGrpSpPr>
          <p:grpSpPr>
            <a:xfrm>
              <a:off x="518513" y="6522306"/>
              <a:ext cx="719285" cy="180000"/>
              <a:chOff x="518513" y="6522306"/>
              <a:chExt cx="719285" cy="180000"/>
            </a:xfrm>
          </p:grpSpPr>
          <p:sp>
            <p:nvSpPr>
              <p:cNvPr id="75" name="Rectangle 74">
                <a:extLst>
                  <a:ext uri="{FF2B5EF4-FFF2-40B4-BE49-F238E27FC236}">
                    <a16:creationId xmlns:a16="http://schemas.microsoft.com/office/drawing/2014/main" id="{207652A7-3CBF-D1EC-5687-9CD1B98E23C1}"/>
                  </a:ext>
                </a:extLst>
              </p:cNvPr>
              <p:cNvSpPr/>
              <p:nvPr/>
            </p:nvSpPr>
            <p:spPr>
              <a:xfrm>
                <a:off x="1057798" y="6522306"/>
                <a:ext cx="180000" cy="18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7" name="Rectangle 76">
                <a:extLst>
                  <a:ext uri="{FF2B5EF4-FFF2-40B4-BE49-F238E27FC236}">
                    <a16:creationId xmlns:a16="http://schemas.microsoft.com/office/drawing/2014/main" id="{487DC7C7-110E-8175-2B9F-6455C0A69AB4}"/>
                  </a:ext>
                </a:extLst>
              </p:cNvPr>
              <p:cNvSpPr/>
              <p:nvPr/>
            </p:nvSpPr>
            <p:spPr>
              <a:xfrm>
                <a:off x="698045" y="6522306"/>
                <a:ext cx="180000" cy="18000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8" name="Rectangle 77">
                <a:extLst>
                  <a:ext uri="{FF2B5EF4-FFF2-40B4-BE49-F238E27FC236}">
                    <a16:creationId xmlns:a16="http://schemas.microsoft.com/office/drawing/2014/main" id="{A3283DF9-BD8C-E3FF-4C8A-97E0F5CD1C0B}"/>
                  </a:ext>
                </a:extLst>
              </p:cNvPr>
              <p:cNvSpPr/>
              <p:nvPr/>
            </p:nvSpPr>
            <p:spPr>
              <a:xfrm>
                <a:off x="878081" y="6522306"/>
                <a:ext cx="180000" cy="180000"/>
              </a:xfrm>
              <a:prstGeom prst="rect">
                <a:avLst/>
              </a:prstGeom>
              <a:solidFill>
                <a:srgbClr val="70AD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79" name="Rectangle 78">
                <a:extLst>
                  <a:ext uri="{FF2B5EF4-FFF2-40B4-BE49-F238E27FC236}">
                    <a16:creationId xmlns:a16="http://schemas.microsoft.com/office/drawing/2014/main" id="{3D66E8EA-5E96-FAC1-A84B-45D2C3C59F3E}"/>
                  </a:ext>
                </a:extLst>
              </p:cNvPr>
              <p:cNvSpPr/>
              <p:nvPr/>
            </p:nvSpPr>
            <p:spPr>
              <a:xfrm>
                <a:off x="518513" y="6522306"/>
                <a:ext cx="180000" cy="180000"/>
              </a:xfrm>
              <a:prstGeom prst="rect">
                <a:avLst/>
              </a:prstGeom>
              <a:solidFill>
                <a:srgbClr val="0366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grpSp>
        <p:nvGrpSpPr>
          <p:cNvPr id="106" name="Group 105">
            <a:extLst>
              <a:ext uri="{FF2B5EF4-FFF2-40B4-BE49-F238E27FC236}">
                <a16:creationId xmlns:a16="http://schemas.microsoft.com/office/drawing/2014/main" id="{10B25690-C2D1-4E34-D789-A069A62FABFE}"/>
              </a:ext>
            </a:extLst>
          </p:cNvPr>
          <p:cNvGrpSpPr/>
          <p:nvPr/>
        </p:nvGrpSpPr>
        <p:grpSpPr>
          <a:xfrm>
            <a:off x="334736" y="4672095"/>
            <a:ext cx="2458745" cy="261610"/>
            <a:chOff x="2582271" y="6487544"/>
            <a:chExt cx="2458745" cy="261610"/>
          </a:xfrm>
        </p:grpSpPr>
        <p:sp>
          <p:nvSpPr>
            <p:cNvPr id="71" name="TextBox 70">
              <a:extLst>
                <a:ext uri="{FF2B5EF4-FFF2-40B4-BE49-F238E27FC236}">
                  <a16:creationId xmlns:a16="http://schemas.microsoft.com/office/drawing/2014/main" id="{BD9CC2F5-3120-56F4-FD2D-286F17B4B605}"/>
                </a:ext>
              </a:extLst>
            </p:cNvPr>
            <p:cNvSpPr txBox="1"/>
            <p:nvPr/>
          </p:nvSpPr>
          <p:spPr>
            <a:xfrm>
              <a:off x="3306653" y="6487544"/>
              <a:ext cx="1734363" cy="26161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100" dirty="0">
                  <a:latin typeface="Lato" panose="020F0502020204030203" pitchFamily="34" charset="0"/>
                  <a:ea typeface="Lato" panose="020F0502020204030203" pitchFamily="34" charset="0"/>
                  <a:cs typeface="Lato" panose="020F0502020204030203" pitchFamily="34" charset="0"/>
                </a:rPr>
                <a:t>Improved, Not Achieved</a:t>
              </a:r>
            </a:p>
          </p:txBody>
        </p:sp>
        <p:grpSp>
          <p:nvGrpSpPr>
            <p:cNvPr id="99" name="Group 98">
              <a:extLst>
                <a:ext uri="{FF2B5EF4-FFF2-40B4-BE49-F238E27FC236}">
                  <a16:creationId xmlns:a16="http://schemas.microsoft.com/office/drawing/2014/main" id="{AB0EDD08-A391-C3D1-176E-91384BBAA030}"/>
                </a:ext>
              </a:extLst>
            </p:cNvPr>
            <p:cNvGrpSpPr/>
            <p:nvPr/>
          </p:nvGrpSpPr>
          <p:grpSpPr>
            <a:xfrm>
              <a:off x="2582271" y="6528806"/>
              <a:ext cx="719285" cy="180000"/>
              <a:chOff x="2582271" y="6528806"/>
              <a:chExt cx="719285" cy="180000"/>
            </a:xfrm>
          </p:grpSpPr>
          <p:sp>
            <p:nvSpPr>
              <p:cNvPr id="80" name="Rectangle 79">
                <a:extLst>
                  <a:ext uri="{FF2B5EF4-FFF2-40B4-BE49-F238E27FC236}">
                    <a16:creationId xmlns:a16="http://schemas.microsoft.com/office/drawing/2014/main" id="{A82A9E10-1775-4480-F86A-61C754FBBA9B}"/>
                  </a:ext>
                </a:extLst>
              </p:cNvPr>
              <p:cNvSpPr/>
              <p:nvPr/>
            </p:nvSpPr>
            <p:spPr>
              <a:xfrm>
                <a:off x="3121556" y="6528806"/>
                <a:ext cx="180000" cy="180000"/>
              </a:xfrm>
              <a:prstGeom prst="rect">
                <a:avLst/>
              </a:prstGeom>
              <a:solidFill>
                <a:srgbClr val="FFDC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1" name="Rectangle 80">
                <a:extLst>
                  <a:ext uri="{FF2B5EF4-FFF2-40B4-BE49-F238E27FC236}">
                    <a16:creationId xmlns:a16="http://schemas.microsoft.com/office/drawing/2014/main" id="{E2EC2A6A-B105-565E-655F-8639A0FC9C89}"/>
                  </a:ext>
                </a:extLst>
              </p:cNvPr>
              <p:cNvSpPr/>
              <p:nvPr/>
            </p:nvSpPr>
            <p:spPr>
              <a:xfrm>
                <a:off x="2761803" y="6528806"/>
                <a:ext cx="180000" cy="180000"/>
              </a:xfrm>
              <a:prstGeom prst="rect">
                <a:avLst/>
              </a:prstGeom>
              <a:solidFill>
                <a:srgbClr val="F6BA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2" name="Rectangle 81">
                <a:extLst>
                  <a:ext uri="{FF2B5EF4-FFF2-40B4-BE49-F238E27FC236}">
                    <a16:creationId xmlns:a16="http://schemas.microsoft.com/office/drawing/2014/main" id="{87B46DD2-F20C-0A60-1917-2CC7629FB074}"/>
                  </a:ext>
                </a:extLst>
              </p:cNvPr>
              <p:cNvSpPr/>
              <p:nvPr/>
            </p:nvSpPr>
            <p:spPr>
              <a:xfrm>
                <a:off x="2941839" y="6528806"/>
                <a:ext cx="180000" cy="180000"/>
              </a:xfrm>
              <a:prstGeom prst="rect">
                <a:avLst/>
              </a:prstGeom>
              <a:solidFill>
                <a:srgbClr val="B9D9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83" name="Rectangle 82">
                <a:extLst>
                  <a:ext uri="{FF2B5EF4-FFF2-40B4-BE49-F238E27FC236}">
                    <a16:creationId xmlns:a16="http://schemas.microsoft.com/office/drawing/2014/main" id="{89C9B70B-EBF8-E4D7-1CBF-A44B8C499030}"/>
                  </a:ext>
                </a:extLst>
              </p:cNvPr>
              <p:cNvSpPr/>
              <p:nvPr/>
            </p:nvSpPr>
            <p:spPr>
              <a:xfrm>
                <a:off x="2582271" y="6528806"/>
                <a:ext cx="180000" cy="180000"/>
              </a:xfrm>
              <a:prstGeom prst="rect">
                <a:avLst/>
              </a:prstGeom>
              <a:solidFill>
                <a:srgbClr val="9DD8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sp>
        <p:nvSpPr>
          <p:cNvPr id="107" name="Isosceles Triangle 106">
            <a:extLst>
              <a:ext uri="{FF2B5EF4-FFF2-40B4-BE49-F238E27FC236}">
                <a16:creationId xmlns:a16="http://schemas.microsoft.com/office/drawing/2014/main" id="{94F3BBD0-5183-115C-C92F-28DE91733756}"/>
              </a:ext>
            </a:extLst>
          </p:cNvPr>
          <p:cNvSpPr/>
          <p:nvPr/>
        </p:nvSpPr>
        <p:spPr>
          <a:xfrm rot="18094215">
            <a:off x="3424331" y="4119099"/>
            <a:ext cx="145053" cy="12504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5" name="TextBox 64">
            <a:extLst>
              <a:ext uri="{FF2B5EF4-FFF2-40B4-BE49-F238E27FC236}">
                <a16:creationId xmlns:a16="http://schemas.microsoft.com/office/drawing/2014/main" id="{327E00F6-3724-8905-9663-295228710CAC}"/>
              </a:ext>
            </a:extLst>
          </p:cNvPr>
          <p:cNvSpPr txBox="1"/>
          <p:nvPr/>
        </p:nvSpPr>
        <p:spPr>
          <a:xfrm>
            <a:off x="235676" y="5700977"/>
            <a:ext cx="2109784" cy="646331"/>
          </a:xfrm>
          <a:prstGeom prst="rect">
            <a:avLst/>
          </a:prstGeom>
          <a:noFill/>
        </p:spPr>
        <p:txBody>
          <a:bodyPr wrap="square" rtlCol="0">
            <a:spAutoFit/>
          </a:bodyPr>
          <a:lstStyle/>
          <a:p>
            <a:r>
              <a:rPr lang="en-US" sz="1200" i="1" dirty="0">
                <a:latin typeface="Lato" panose="020F0502020204030203" pitchFamily="34" charset="0"/>
                <a:ea typeface="Lato" panose="020F0502020204030203" pitchFamily="34" charset="0"/>
                <a:cs typeface="Lato" panose="020F0502020204030203" pitchFamily="34" charset="0"/>
              </a:rPr>
              <a:t>*Data unavailable for 11 measures due to limitations in data capture</a:t>
            </a:r>
            <a:endParaRPr lang="en-CA" sz="1200"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482420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50"/>
                                        <p:tgtEl>
                                          <p:spTgt spid="4"/>
                                        </p:tgtEl>
                                      </p:cBhvr>
                                    </p:animEffect>
                                  </p:childTnLst>
                                </p:cTn>
                              </p:par>
                            </p:childTnLst>
                          </p:cTn>
                        </p:par>
                        <p:par>
                          <p:cTn id="12" fill="hold">
                            <p:stCondLst>
                              <p:cond delay="2250"/>
                            </p:stCondLst>
                            <p:childTnLst>
                              <p:par>
                                <p:cTn id="13" presetID="21" presetClass="entr" presetSubtype="1"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heel(1)">
                                      <p:cBhvr>
                                        <p:cTn id="15" dur="2000"/>
                                        <p:tgtEl>
                                          <p:spTgt spid="15"/>
                                        </p:tgtEl>
                                      </p:cBhvr>
                                    </p:animEffect>
                                  </p:childTnLst>
                                </p:cTn>
                              </p:par>
                            </p:childTnLst>
                          </p:cTn>
                        </p:par>
                        <p:par>
                          <p:cTn id="16" fill="hold">
                            <p:stCondLst>
                              <p:cond delay="4250"/>
                            </p:stCondLst>
                            <p:childTnLst>
                              <p:par>
                                <p:cTn id="17" presetID="10"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50"/>
                                        <p:tgtEl>
                                          <p:spTgt spid="13"/>
                                        </p:tgtEl>
                                      </p:cBhvr>
                                    </p:animEffect>
                                  </p:childTnLst>
                                </p:cTn>
                              </p:par>
                            </p:childTnLst>
                          </p:cTn>
                        </p:par>
                        <p:par>
                          <p:cTn id="20" fill="hold">
                            <p:stCondLst>
                              <p:cond delay="45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250"/>
                                        <p:tgtEl>
                                          <p:spTgt spid="8"/>
                                        </p:tgtEl>
                                      </p:cBhvr>
                                    </p:animEffect>
                                  </p:childTnLst>
                                </p:cTn>
                              </p:par>
                            </p:childTnLst>
                          </p:cTn>
                        </p:par>
                        <p:par>
                          <p:cTn id="24" fill="hold">
                            <p:stCondLst>
                              <p:cond delay="4750"/>
                            </p:stCondLst>
                            <p:childTnLst>
                              <p:par>
                                <p:cTn id="25" presetID="21" presetClass="entr" presetSubtype="1"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heel(1)">
                                      <p:cBhvr>
                                        <p:cTn id="27" dur="2000"/>
                                        <p:tgtEl>
                                          <p:spTgt spid="17"/>
                                        </p:tgtEl>
                                      </p:cBhvr>
                                    </p:animEffect>
                                  </p:childTnLst>
                                </p:cTn>
                              </p:par>
                            </p:childTnLst>
                          </p:cTn>
                        </p:par>
                        <p:par>
                          <p:cTn id="28" fill="hold">
                            <p:stCondLst>
                              <p:cond delay="6750"/>
                            </p:stCondLst>
                            <p:childTnLst>
                              <p:par>
                                <p:cTn id="29" presetID="10" presetClass="entr" presetSubtype="0" fill="hold" grpId="0" nodeType="afterEffect">
                                  <p:stCondLst>
                                    <p:cond delay="0"/>
                                  </p:stCondLst>
                                  <p:childTnLst>
                                    <p:set>
                                      <p:cBhvr>
                                        <p:cTn id="30" dur="1" fill="hold">
                                          <p:stCondLst>
                                            <p:cond delay="0"/>
                                          </p:stCondLst>
                                        </p:cTn>
                                        <p:tgtEl>
                                          <p:spTgt spid="89"/>
                                        </p:tgtEl>
                                        <p:attrNameLst>
                                          <p:attrName>style.visibility</p:attrName>
                                        </p:attrNameLst>
                                      </p:cBhvr>
                                      <p:to>
                                        <p:strVal val="visible"/>
                                      </p:to>
                                    </p:set>
                                    <p:animEffect transition="in" filter="fade">
                                      <p:cBhvr>
                                        <p:cTn id="31" dur="250"/>
                                        <p:tgtEl>
                                          <p:spTgt spid="89"/>
                                        </p:tgtEl>
                                      </p:cBhvr>
                                    </p:animEffect>
                                  </p:childTnLst>
                                </p:cTn>
                              </p:par>
                            </p:childTnLst>
                          </p:cTn>
                        </p:par>
                        <p:par>
                          <p:cTn id="32" fill="hold">
                            <p:stCondLst>
                              <p:cond delay="7000"/>
                            </p:stCondLst>
                            <p:childTnLst>
                              <p:par>
                                <p:cTn id="33" presetID="21" presetClass="entr" presetSubtype="1"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heel(1)">
                                      <p:cBhvr>
                                        <p:cTn id="35" dur="2000"/>
                                        <p:tgtEl>
                                          <p:spTgt spid="19"/>
                                        </p:tgtEl>
                                      </p:cBhvr>
                                    </p:animEffect>
                                  </p:childTnLst>
                                </p:cTn>
                              </p:par>
                            </p:childTnLst>
                          </p:cTn>
                        </p:par>
                        <p:par>
                          <p:cTn id="36" fill="hold">
                            <p:stCondLst>
                              <p:cond delay="9000"/>
                            </p:stCondLst>
                            <p:childTnLst>
                              <p:par>
                                <p:cTn id="37" presetID="10" presetClass="entr" presetSubtype="0" fill="hold" grpId="0" nodeType="after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250"/>
                                        <p:tgtEl>
                                          <p:spTgt spid="57"/>
                                        </p:tgtEl>
                                      </p:cBhvr>
                                    </p:animEffect>
                                  </p:childTnLst>
                                </p:cTn>
                              </p:par>
                            </p:childTnLst>
                          </p:cTn>
                        </p:par>
                        <p:par>
                          <p:cTn id="40" fill="hold">
                            <p:stCondLst>
                              <p:cond delay="9250"/>
                            </p:stCondLst>
                            <p:childTnLst>
                              <p:par>
                                <p:cTn id="41" presetID="10" presetClass="entr" presetSubtype="0" fill="hold" grpId="0" nodeType="afterEffect">
                                  <p:stCondLst>
                                    <p:cond delay="0"/>
                                  </p:stCondLst>
                                  <p:childTnLst>
                                    <p:set>
                                      <p:cBhvr>
                                        <p:cTn id="42" dur="1" fill="hold">
                                          <p:stCondLst>
                                            <p:cond delay="0"/>
                                          </p:stCondLst>
                                        </p:cTn>
                                        <p:tgtEl>
                                          <p:spTgt spid="98"/>
                                        </p:tgtEl>
                                        <p:attrNameLst>
                                          <p:attrName>style.visibility</p:attrName>
                                        </p:attrNameLst>
                                      </p:cBhvr>
                                      <p:to>
                                        <p:strVal val="visible"/>
                                      </p:to>
                                    </p:set>
                                    <p:animEffect transition="in" filter="fade">
                                      <p:cBhvr>
                                        <p:cTn id="43" dur="250"/>
                                        <p:tgtEl>
                                          <p:spTgt spid="98"/>
                                        </p:tgtEl>
                                      </p:cBhvr>
                                    </p:animEffect>
                                  </p:childTnLst>
                                </p:cTn>
                              </p:par>
                            </p:childTnLst>
                          </p:cTn>
                        </p:par>
                        <p:par>
                          <p:cTn id="44" fill="hold">
                            <p:stCondLst>
                              <p:cond delay="9500"/>
                            </p:stCondLst>
                            <p:childTnLst>
                              <p:par>
                                <p:cTn id="45" presetID="21" presetClass="entr" presetSubtype="1"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heel(1)">
                                      <p:cBhvr>
                                        <p:cTn id="47" dur="2000"/>
                                        <p:tgtEl>
                                          <p:spTgt spid="21"/>
                                        </p:tgtEl>
                                      </p:cBhvr>
                                    </p:animEffect>
                                  </p:childTnLst>
                                </p:cTn>
                              </p:par>
                            </p:childTnLst>
                          </p:cTn>
                        </p:par>
                        <p:par>
                          <p:cTn id="48" fill="hold">
                            <p:stCondLst>
                              <p:cond delay="11500"/>
                            </p:stCondLst>
                            <p:childTnLst>
                              <p:par>
                                <p:cTn id="49" presetID="10" presetClass="entr" presetSubtype="0" fill="hold" grpId="0" nodeType="afterEffect">
                                  <p:stCondLst>
                                    <p:cond delay="0"/>
                                  </p:stCondLst>
                                  <p:childTnLst>
                                    <p:set>
                                      <p:cBhvr>
                                        <p:cTn id="50" dur="1" fill="hold">
                                          <p:stCondLst>
                                            <p:cond delay="0"/>
                                          </p:stCondLst>
                                        </p:cTn>
                                        <p:tgtEl>
                                          <p:spTgt spid="88"/>
                                        </p:tgtEl>
                                        <p:attrNameLst>
                                          <p:attrName>style.visibility</p:attrName>
                                        </p:attrNameLst>
                                      </p:cBhvr>
                                      <p:to>
                                        <p:strVal val="visible"/>
                                      </p:to>
                                    </p:set>
                                    <p:animEffect transition="in" filter="fade">
                                      <p:cBhvr>
                                        <p:cTn id="51" dur="250"/>
                                        <p:tgtEl>
                                          <p:spTgt spid="88"/>
                                        </p:tgtEl>
                                      </p:cBhvr>
                                    </p:animEffect>
                                  </p:childTnLst>
                                </p:cTn>
                              </p:par>
                            </p:childTnLst>
                          </p:cTn>
                        </p:par>
                        <p:par>
                          <p:cTn id="52" fill="hold">
                            <p:stCondLst>
                              <p:cond delay="11750"/>
                            </p:stCondLst>
                            <p:childTnLst>
                              <p:par>
                                <p:cTn id="53" presetID="10" presetClass="entr" presetSubtype="0" fill="hold" grpId="0" nodeType="afterEffect">
                                  <p:stCondLst>
                                    <p:cond delay="0"/>
                                  </p:stCondLst>
                                  <p:childTnLst>
                                    <p:set>
                                      <p:cBhvr>
                                        <p:cTn id="54" dur="1" fill="hold">
                                          <p:stCondLst>
                                            <p:cond delay="0"/>
                                          </p:stCondLst>
                                        </p:cTn>
                                        <p:tgtEl>
                                          <p:spTgt spid="107"/>
                                        </p:tgtEl>
                                        <p:attrNameLst>
                                          <p:attrName>style.visibility</p:attrName>
                                        </p:attrNameLst>
                                      </p:cBhvr>
                                      <p:to>
                                        <p:strVal val="visible"/>
                                      </p:to>
                                    </p:set>
                                    <p:animEffect transition="in" filter="fade">
                                      <p:cBhvr>
                                        <p:cTn id="55" dur="250"/>
                                        <p:tgtEl>
                                          <p:spTgt spid="107"/>
                                        </p:tgtEl>
                                      </p:cBhvr>
                                    </p:animEffect>
                                  </p:childTnLst>
                                </p:cTn>
                              </p:par>
                            </p:childTnLst>
                          </p:cTn>
                        </p:par>
                        <p:par>
                          <p:cTn id="56" fill="hold">
                            <p:stCondLst>
                              <p:cond delay="12000"/>
                            </p:stCondLst>
                            <p:childTnLst>
                              <p:par>
                                <p:cTn id="57" presetID="21" presetClass="entr" presetSubtype="1"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heel(1)">
                                      <p:cBhvr>
                                        <p:cTn id="59" dur="2000"/>
                                        <p:tgtEl>
                                          <p:spTgt spid="23"/>
                                        </p:tgtEl>
                                      </p:cBhvr>
                                    </p:animEffect>
                                  </p:childTnLst>
                                </p:cTn>
                              </p:par>
                            </p:childTnLst>
                          </p:cTn>
                        </p:par>
                        <p:par>
                          <p:cTn id="60" fill="hold">
                            <p:stCondLst>
                              <p:cond delay="14000"/>
                            </p:stCondLst>
                            <p:childTnLst>
                              <p:par>
                                <p:cTn id="61" presetID="10" presetClass="entr" presetSubtype="0" fill="hold" grpId="0" nodeType="after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fade">
                                      <p:cBhvr>
                                        <p:cTn id="63" dur="250"/>
                                        <p:tgtEl>
                                          <p:spTgt spid="60"/>
                                        </p:tgtEl>
                                      </p:cBhvr>
                                    </p:animEffect>
                                  </p:childTnLst>
                                </p:cTn>
                              </p:par>
                            </p:childTnLst>
                          </p:cTn>
                        </p:par>
                        <p:par>
                          <p:cTn id="64" fill="hold">
                            <p:stCondLst>
                              <p:cond delay="14250"/>
                            </p:stCondLst>
                            <p:childTnLst>
                              <p:par>
                                <p:cTn id="65" presetID="10" presetClass="entr" presetSubtype="0" fill="hold" grpId="0"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250"/>
                                        <p:tgtEl>
                                          <p:spTgt spid="58"/>
                                        </p:tgtEl>
                                      </p:cBhvr>
                                    </p:animEffect>
                                  </p:childTnLst>
                                </p:cTn>
                              </p:par>
                            </p:childTnLst>
                          </p:cTn>
                        </p:par>
                        <p:par>
                          <p:cTn id="68" fill="hold">
                            <p:stCondLst>
                              <p:cond delay="14500"/>
                            </p:stCondLst>
                            <p:childTnLst>
                              <p:par>
                                <p:cTn id="69" presetID="21" presetClass="entr" presetSubtype="1"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heel(1)">
                                      <p:cBhvr>
                                        <p:cTn id="71" dur="2000"/>
                                        <p:tgtEl>
                                          <p:spTgt spid="25"/>
                                        </p:tgtEl>
                                      </p:cBhvr>
                                    </p:animEffect>
                                  </p:childTnLst>
                                </p:cTn>
                              </p:par>
                            </p:childTnLst>
                          </p:cTn>
                        </p:par>
                        <p:par>
                          <p:cTn id="72" fill="hold">
                            <p:stCondLst>
                              <p:cond delay="16500"/>
                            </p:stCondLst>
                            <p:childTnLst>
                              <p:par>
                                <p:cTn id="73" presetID="10" presetClass="entr" presetSubtype="0" fill="hold" grpId="0" nodeType="afterEffect">
                                  <p:stCondLst>
                                    <p:cond delay="0"/>
                                  </p:stCondLst>
                                  <p:childTnLst>
                                    <p:set>
                                      <p:cBhvr>
                                        <p:cTn id="74" dur="1" fill="hold">
                                          <p:stCondLst>
                                            <p:cond delay="0"/>
                                          </p:stCondLst>
                                        </p:cTn>
                                        <p:tgtEl>
                                          <p:spTgt spid="96"/>
                                        </p:tgtEl>
                                        <p:attrNameLst>
                                          <p:attrName>style.visibility</p:attrName>
                                        </p:attrNameLst>
                                      </p:cBhvr>
                                      <p:to>
                                        <p:strVal val="visible"/>
                                      </p:to>
                                    </p:set>
                                    <p:animEffect transition="in" filter="fade">
                                      <p:cBhvr>
                                        <p:cTn id="75" dur="250"/>
                                        <p:tgtEl>
                                          <p:spTgt spid="96"/>
                                        </p:tgtEl>
                                      </p:cBhvr>
                                    </p:animEffect>
                                  </p:childTnLst>
                                </p:cTn>
                              </p:par>
                            </p:childTnLst>
                          </p:cTn>
                        </p:par>
                        <p:par>
                          <p:cTn id="76" fill="hold">
                            <p:stCondLst>
                              <p:cond delay="16750"/>
                            </p:stCondLst>
                            <p:childTnLst>
                              <p:par>
                                <p:cTn id="77" presetID="21" presetClass="entr" presetSubtype="1" fill="hold" grpId="0"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wheel(1)">
                                      <p:cBhvr>
                                        <p:cTn id="79" dur="2000"/>
                                        <p:tgtEl>
                                          <p:spTgt spid="28"/>
                                        </p:tgtEl>
                                      </p:cBhvr>
                                    </p:animEffect>
                                  </p:childTnLst>
                                </p:cTn>
                              </p:par>
                            </p:childTnLst>
                          </p:cTn>
                        </p:par>
                        <p:par>
                          <p:cTn id="80" fill="hold">
                            <p:stCondLst>
                              <p:cond delay="18750"/>
                            </p:stCondLst>
                            <p:childTnLst>
                              <p:par>
                                <p:cTn id="81" presetID="10" presetClass="entr" presetSubtype="0" fill="hold" grpId="0" nodeType="afterEffect">
                                  <p:stCondLst>
                                    <p:cond delay="0"/>
                                  </p:stCondLst>
                                  <p:childTnLst>
                                    <p:set>
                                      <p:cBhvr>
                                        <p:cTn id="82" dur="1" fill="hold">
                                          <p:stCondLst>
                                            <p:cond delay="0"/>
                                          </p:stCondLst>
                                        </p:cTn>
                                        <p:tgtEl>
                                          <p:spTgt spid="70"/>
                                        </p:tgtEl>
                                        <p:attrNameLst>
                                          <p:attrName>style.visibility</p:attrName>
                                        </p:attrNameLst>
                                      </p:cBhvr>
                                      <p:to>
                                        <p:strVal val="visible"/>
                                      </p:to>
                                    </p:set>
                                    <p:animEffect transition="in" filter="fade">
                                      <p:cBhvr>
                                        <p:cTn id="83" dur="250"/>
                                        <p:tgtEl>
                                          <p:spTgt spid="70"/>
                                        </p:tgtEl>
                                      </p:cBhvr>
                                    </p:animEffect>
                                  </p:childTnLst>
                                </p:cTn>
                              </p:par>
                            </p:childTnLst>
                          </p:cTn>
                        </p:par>
                        <p:par>
                          <p:cTn id="84" fill="hold">
                            <p:stCondLst>
                              <p:cond delay="19000"/>
                            </p:stCondLst>
                            <p:childTnLst>
                              <p:par>
                                <p:cTn id="85" presetID="10" presetClass="entr" presetSubtype="0" fill="hold" grpId="0" nodeType="afterEffect">
                                  <p:stCondLst>
                                    <p:cond delay="0"/>
                                  </p:stCondLst>
                                  <p:childTnLst>
                                    <p:set>
                                      <p:cBhvr>
                                        <p:cTn id="86" dur="1" fill="hold">
                                          <p:stCondLst>
                                            <p:cond delay="0"/>
                                          </p:stCondLst>
                                        </p:cTn>
                                        <p:tgtEl>
                                          <p:spTgt spid="97"/>
                                        </p:tgtEl>
                                        <p:attrNameLst>
                                          <p:attrName>style.visibility</p:attrName>
                                        </p:attrNameLst>
                                      </p:cBhvr>
                                      <p:to>
                                        <p:strVal val="visible"/>
                                      </p:to>
                                    </p:set>
                                    <p:animEffect transition="in" filter="fade">
                                      <p:cBhvr>
                                        <p:cTn id="87" dur="25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8" grpId="0">
        <p:bldAsOne/>
      </p:bldGraphic>
      <p:bldGraphic spid="25" grpId="0">
        <p:bldAsOne/>
      </p:bldGraphic>
      <p:bldGraphic spid="23" grpId="0">
        <p:bldAsOne/>
      </p:bldGraphic>
      <p:bldGraphic spid="21" grpId="0">
        <p:bldAsOne/>
      </p:bldGraphic>
      <p:bldGraphic spid="19" grpId="0">
        <p:bldAsOne/>
      </p:bldGraphic>
      <p:bldGraphic spid="17" grpId="0">
        <p:bldAsOne/>
      </p:bldGraphic>
      <p:bldGraphic spid="15" grpId="0">
        <p:bldAsOne/>
      </p:bldGraphic>
      <p:bldGraphic spid="6" grpId="0">
        <p:bldAsOne/>
      </p:bldGraphic>
      <p:bldP spid="4" grpId="0" animBg="1"/>
      <p:bldP spid="8" grpId="0" animBg="1"/>
      <p:bldP spid="13" grpId="0" animBg="1"/>
      <p:bldP spid="57" grpId="0" animBg="1"/>
      <p:bldP spid="58" grpId="0" animBg="1"/>
      <p:bldP spid="60" grpId="0" animBg="1"/>
      <p:bldP spid="70" grpId="0" animBg="1"/>
      <p:bldP spid="89" grpId="0" animBg="1"/>
      <p:bldP spid="88" grpId="0" animBg="1"/>
      <p:bldP spid="96" grpId="0" animBg="1"/>
      <p:bldP spid="97" grpId="0" animBg="1"/>
      <p:bldP spid="98" grpId="0" animBg="1"/>
      <p:bldP spid="10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1D7611AA-61B6-3B33-5E2C-64BF59443A88}"/>
              </a:ext>
            </a:extLst>
          </p:cNvPr>
          <p:cNvGraphicFramePr/>
          <p:nvPr>
            <p:extLst>
              <p:ext uri="{D42A27DB-BD31-4B8C-83A1-F6EECF244321}">
                <p14:modId xmlns:p14="http://schemas.microsoft.com/office/powerpoint/2010/main" val="2809449140"/>
              </p:ext>
            </p:extLst>
          </p:nvPr>
        </p:nvGraphicFramePr>
        <p:xfrm>
          <a:off x="2590668" y="459628"/>
          <a:ext cx="6672095" cy="593874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a:extLst>
              <a:ext uri="{FF2B5EF4-FFF2-40B4-BE49-F238E27FC236}">
                <a16:creationId xmlns:a16="http://schemas.microsoft.com/office/drawing/2014/main" id="{1B26DFD9-0C07-F385-04C4-095380D9C64B}"/>
              </a:ext>
            </a:extLst>
          </p:cNvPr>
          <p:cNvGraphicFramePr/>
          <p:nvPr>
            <p:extLst>
              <p:ext uri="{D42A27DB-BD31-4B8C-83A1-F6EECF244321}">
                <p14:modId xmlns:p14="http://schemas.microsoft.com/office/powerpoint/2010/main" val="4043428788"/>
              </p:ext>
            </p:extLst>
          </p:nvPr>
        </p:nvGraphicFramePr>
        <p:xfrm>
          <a:off x="2587830" y="459628"/>
          <a:ext cx="6672095" cy="5938744"/>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5">
            <a:extLst>
              <a:ext uri="{FF2B5EF4-FFF2-40B4-BE49-F238E27FC236}">
                <a16:creationId xmlns:a16="http://schemas.microsoft.com/office/drawing/2014/main" id="{9B69AD69-BAA8-42E2-3E06-5824E50875E6}"/>
              </a:ext>
            </a:extLst>
          </p:cNvPr>
          <p:cNvSpPr txBox="1"/>
          <p:nvPr/>
        </p:nvSpPr>
        <p:spPr>
          <a:xfrm rot="16200000">
            <a:off x="-152636" y="473506"/>
            <a:ext cx="2716724" cy="1769715"/>
          </a:xfrm>
          <a:prstGeom prst="rect">
            <a:avLst/>
          </a:prstGeom>
        </p:spPr>
        <p:txBody>
          <a:bodyPr wrap="square" lIns="0" tIns="0" rIns="0" bIns="0" rtlCol="0" anchor="t">
            <a:spAutoFit/>
          </a:bodyPr>
          <a:lstStyle/>
          <a:p>
            <a:pPr>
              <a:lnSpc>
                <a:spcPts val="4600"/>
              </a:lnSpc>
            </a:pPr>
            <a:r>
              <a:rPr lang="en-US" sz="4000" spc="53" dirty="0">
                <a:solidFill>
                  <a:srgbClr val="0068A6"/>
                </a:solidFill>
                <a:latin typeface="Lato Black" panose="020F0A02020204030203" pitchFamily="34" charset="0"/>
              </a:rPr>
              <a:t>2023/24</a:t>
            </a:r>
          </a:p>
          <a:p>
            <a:pPr>
              <a:lnSpc>
                <a:spcPts val="4600"/>
              </a:lnSpc>
            </a:pPr>
            <a:r>
              <a:rPr lang="en-US" sz="4000" spc="53" dirty="0">
                <a:solidFill>
                  <a:srgbClr val="0068A6"/>
                </a:solidFill>
                <a:latin typeface="Lato Black" panose="020F0A02020204030203" pitchFamily="34" charset="0"/>
              </a:rPr>
              <a:t>Measure Forecast</a:t>
            </a:r>
          </a:p>
        </p:txBody>
      </p:sp>
      <p:sp>
        <p:nvSpPr>
          <p:cNvPr id="6" name="TextBox 5">
            <a:extLst>
              <a:ext uri="{FF2B5EF4-FFF2-40B4-BE49-F238E27FC236}">
                <a16:creationId xmlns:a16="http://schemas.microsoft.com/office/drawing/2014/main" id="{1A6B44BC-43F1-20B1-A51F-EC846AFC0E1C}"/>
              </a:ext>
            </a:extLst>
          </p:cNvPr>
          <p:cNvSpPr txBox="1"/>
          <p:nvPr/>
        </p:nvSpPr>
        <p:spPr>
          <a:xfrm>
            <a:off x="4418172" y="2580484"/>
            <a:ext cx="3011410" cy="1384995"/>
          </a:xfrm>
          <a:prstGeom prst="rect">
            <a:avLst/>
          </a:prstGeom>
          <a:noFill/>
        </p:spPr>
        <p:txBody>
          <a:bodyPr wrap="square" rtlCol="0">
            <a:spAutoFit/>
          </a:bodyPr>
          <a:lstStyle/>
          <a:p>
            <a:pPr algn="ctr"/>
            <a:r>
              <a:rPr lang="en-US" sz="2800" dirty="0">
                <a:solidFill>
                  <a:schemeClr val="accent6">
                    <a:lumMod val="50000"/>
                  </a:schemeClr>
                </a:solidFill>
                <a:latin typeface="Lato Light" panose="020F0302020204030203" pitchFamily="34" charset="0"/>
              </a:rPr>
              <a:t>26 of 51 measures achieved</a:t>
            </a:r>
          </a:p>
        </p:txBody>
      </p:sp>
      <p:sp>
        <p:nvSpPr>
          <p:cNvPr id="8" name="Isosceles Triangle 7">
            <a:extLst>
              <a:ext uri="{FF2B5EF4-FFF2-40B4-BE49-F238E27FC236}">
                <a16:creationId xmlns:a16="http://schemas.microsoft.com/office/drawing/2014/main" id="{08A6A89F-FDF3-EE40-A5C9-CDDC73923A01}"/>
              </a:ext>
            </a:extLst>
          </p:cNvPr>
          <p:cNvSpPr/>
          <p:nvPr/>
        </p:nvSpPr>
        <p:spPr>
          <a:xfrm rot="18921253">
            <a:off x="4747298" y="2144672"/>
            <a:ext cx="288000" cy="270000"/>
          </a:xfrm>
          <a:prstGeom prst="triangle">
            <a:avLst/>
          </a:prstGeom>
          <a:solidFill>
            <a:srgbClr val="3857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1" name="Isosceles Triangle 10">
            <a:extLst>
              <a:ext uri="{FF2B5EF4-FFF2-40B4-BE49-F238E27FC236}">
                <a16:creationId xmlns:a16="http://schemas.microsoft.com/office/drawing/2014/main" id="{33E5AC13-E48C-F573-A45C-0AAA683F0E5A}"/>
              </a:ext>
            </a:extLst>
          </p:cNvPr>
          <p:cNvSpPr/>
          <p:nvPr/>
        </p:nvSpPr>
        <p:spPr>
          <a:xfrm flipV="1">
            <a:off x="5681145" y="4834165"/>
            <a:ext cx="288000" cy="270000"/>
          </a:xfrm>
          <a:prstGeom prst="triangle">
            <a:avLst/>
          </a:prstGeom>
          <a:solidFill>
            <a:srgbClr val="3857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19" name="Group 18">
            <a:extLst>
              <a:ext uri="{FF2B5EF4-FFF2-40B4-BE49-F238E27FC236}">
                <a16:creationId xmlns:a16="http://schemas.microsoft.com/office/drawing/2014/main" id="{0A17B6D9-5A77-6899-E8D8-6E3A09EA1628}"/>
              </a:ext>
            </a:extLst>
          </p:cNvPr>
          <p:cNvGrpSpPr/>
          <p:nvPr/>
        </p:nvGrpSpPr>
        <p:grpSpPr>
          <a:xfrm>
            <a:off x="9607008" y="5331785"/>
            <a:ext cx="1530050" cy="307777"/>
            <a:chOff x="9421332" y="4680277"/>
            <a:chExt cx="1530050" cy="307777"/>
          </a:xfrm>
        </p:grpSpPr>
        <p:sp>
          <p:nvSpPr>
            <p:cNvPr id="7" name="TextBox 6">
              <a:extLst>
                <a:ext uri="{FF2B5EF4-FFF2-40B4-BE49-F238E27FC236}">
                  <a16:creationId xmlns:a16="http://schemas.microsoft.com/office/drawing/2014/main" id="{EEC8D0EC-D74D-CAEA-0EC8-71B2B40D5A65}"/>
                </a:ext>
              </a:extLst>
            </p:cNvPr>
            <p:cNvSpPr txBox="1"/>
            <p:nvPr/>
          </p:nvSpPr>
          <p:spPr>
            <a:xfrm>
              <a:off x="9601332" y="4680277"/>
              <a:ext cx="1350050" cy="307777"/>
            </a:xfrm>
            <a:prstGeom prst="rect">
              <a:avLst/>
            </a:prstGeom>
            <a:noFill/>
          </p:spPr>
          <p:txBody>
            <a:bodyPr wrap="none" rtlCol="0">
              <a:spAutoFit/>
            </a:bodyPr>
            <a:lstStyle/>
            <a:p>
              <a:r>
                <a:rPr lang="en-CA" sz="1400" dirty="0">
                  <a:latin typeface="Lato Light" panose="020F0502020204030203" pitchFamily="34" charset="0"/>
                  <a:ea typeface="Lato Light" panose="020F0502020204030203" pitchFamily="34" charset="0"/>
                  <a:cs typeface="Lato Light" panose="020F0502020204030203" pitchFamily="34" charset="0"/>
                </a:rPr>
                <a:t>Achieve Target</a:t>
              </a:r>
            </a:p>
          </p:txBody>
        </p:sp>
        <p:sp>
          <p:nvSpPr>
            <p:cNvPr id="13" name="Rectangle 12">
              <a:extLst>
                <a:ext uri="{FF2B5EF4-FFF2-40B4-BE49-F238E27FC236}">
                  <a16:creationId xmlns:a16="http://schemas.microsoft.com/office/drawing/2014/main" id="{2B4DE1DF-6314-BB70-789D-6ED9467E3866}"/>
                </a:ext>
              </a:extLst>
            </p:cNvPr>
            <p:cNvSpPr/>
            <p:nvPr/>
          </p:nvSpPr>
          <p:spPr>
            <a:xfrm>
              <a:off x="9421332" y="4744165"/>
              <a:ext cx="180000" cy="180000"/>
            </a:xfrm>
            <a:prstGeom prst="rect">
              <a:avLst/>
            </a:prstGeom>
            <a:solidFill>
              <a:srgbClr val="3857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20" name="Group 19">
            <a:extLst>
              <a:ext uri="{FF2B5EF4-FFF2-40B4-BE49-F238E27FC236}">
                <a16:creationId xmlns:a16="http://schemas.microsoft.com/office/drawing/2014/main" id="{94D1FC31-28A6-0335-6B49-822DD52E8367}"/>
              </a:ext>
            </a:extLst>
          </p:cNvPr>
          <p:cNvGrpSpPr/>
          <p:nvPr/>
        </p:nvGrpSpPr>
        <p:grpSpPr>
          <a:xfrm>
            <a:off x="9607008" y="5788134"/>
            <a:ext cx="2944068" cy="307777"/>
            <a:chOff x="9421332" y="5089218"/>
            <a:chExt cx="2944068" cy="307777"/>
          </a:xfrm>
        </p:grpSpPr>
        <p:sp>
          <p:nvSpPr>
            <p:cNvPr id="9" name="TextBox 8">
              <a:extLst>
                <a:ext uri="{FF2B5EF4-FFF2-40B4-BE49-F238E27FC236}">
                  <a16:creationId xmlns:a16="http://schemas.microsoft.com/office/drawing/2014/main" id="{D5579F87-FE52-5F63-8E44-2BD5AE811AED}"/>
                </a:ext>
              </a:extLst>
            </p:cNvPr>
            <p:cNvSpPr txBox="1"/>
            <p:nvPr/>
          </p:nvSpPr>
          <p:spPr>
            <a:xfrm>
              <a:off x="9604170" y="5089218"/>
              <a:ext cx="2761230" cy="307777"/>
            </a:xfrm>
            <a:prstGeom prst="rect">
              <a:avLst/>
            </a:prstGeom>
            <a:noFill/>
          </p:spPr>
          <p:txBody>
            <a:bodyPr wrap="square" rtlCol="0">
              <a:spAutoFit/>
            </a:bodyPr>
            <a:lstStyle/>
            <a:p>
              <a:r>
                <a:rPr lang="en-CA" sz="1400" dirty="0">
                  <a:latin typeface="Lato Light" panose="020F0502020204030203" pitchFamily="34" charset="0"/>
                  <a:ea typeface="Lato Light" panose="020F0502020204030203" pitchFamily="34" charset="0"/>
                  <a:cs typeface="Lato Light" panose="020F0502020204030203" pitchFamily="34" charset="0"/>
                </a:rPr>
                <a:t>Improved, Not Achieved</a:t>
              </a:r>
            </a:p>
          </p:txBody>
        </p:sp>
        <p:sp>
          <p:nvSpPr>
            <p:cNvPr id="14" name="Rectangle 13">
              <a:extLst>
                <a:ext uri="{FF2B5EF4-FFF2-40B4-BE49-F238E27FC236}">
                  <a16:creationId xmlns:a16="http://schemas.microsoft.com/office/drawing/2014/main" id="{B68A46C9-FFFF-3351-7971-C3C427EE0080}"/>
                </a:ext>
              </a:extLst>
            </p:cNvPr>
            <p:cNvSpPr/>
            <p:nvPr/>
          </p:nvSpPr>
          <p:spPr>
            <a:xfrm>
              <a:off x="9421332" y="5153107"/>
              <a:ext cx="180000" cy="180000"/>
            </a:xfrm>
            <a:prstGeom prst="rect">
              <a:avLst/>
            </a:prstGeom>
            <a:solidFill>
              <a:srgbClr val="A9D1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21" name="Group 20">
            <a:extLst>
              <a:ext uri="{FF2B5EF4-FFF2-40B4-BE49-F238E27FC236}">
                <a16:creationId xmlns:a16="http://schemas.microsoft.com/office/drawing/2014/main" id="{3BA14F8B-9F7A-F9D8-CA66-895362005C23}"/>
              </a:ext>
            </a:extLst>
          </p:cNvPr>
          <p:cNvGrpSpPr/>
          <p:nvPr/>
        </p:nvGrpSpPr>
        <p:grpSpPr>
          <a:xfrm>
            <a:off x="9601332" y="6244483"/>
            <a:ext cx="2587047" cy="307777"/>
            <a:chOff x="9415656" y="5589051"/>
            <a:chExt cx="2587047" cy="307777"/>
          </a:xfrm>
        </p:grpSpPr>
        <p:sp>
          <p:nvSpPr>
            <p:cNvPr id="17" name="TextBox 16">
              <a:extLst>
                <a:ext uri="{FF2B5EF4-FFF2-40B4-BE49-F238E27FC236}">
                  <a16:creationId xmlns:a16="http://schemas.microsoft.com/office/drawing/2014/main" id="{420C7407-EE44-851A-58B7-0D8F73115826}"/>
                </a:ext>
              </a:extLst>
            </p:cNvPr>
            <p:cNvSpPr txBox="1"/>
            <p:nvPr/>
          </p:nvSpPr>
          <p:spPr>
            <a:xfrm>
              <a:off x="9598494" y="5589051"/>
              <a:ext cx="2404209" cy="307777"/>
            </a:xfrm>
            <a:prstGeom prst="rect">
              <a:avLst/>
            </a:prstGeom>
            <a:noFill/>
          </p:spPr>
          <p:txBody>
            <a:bodyPr wrap="square">
              <a:spAutoFit/>
            </a:bodyPr>
            <a:lstStyle/>
            <a:p>
              <a:r>
                <a:rPr lang="en-CA" sz="1400" dirty="0">
                  <a:latin typeface="Lato Light" panose="020F0502020204030203" pitchFamily="34" charset="0"/>
                  <a:ea typeface="Lato Light" panose="020F0502020204030203" pitchFamily="34" charset="0"/>
                  <a:cs typeface="Lato Light" panose="020F0502020204030203" pitchFamily="34" charset="0"/>
                </a:rPr>
                <a:t>Not Yet Improved</a:t>
              </a:r>
            </a:p>
          </p:txBody>
        </p:sp>
        <p:sp>
          <p:nvSpPr>
            <p:cNvPr id="18" name="Rectangle 17">
              <a:extLst>
                <a:ext uri="{FF2B5EF4-FFF2-40B4-BE49-F238E27FC236}">
                  <a16:creationId xmlns:a16="http://schemas.microsoft.com/office/drawing/2014/main" id="{F5FCDCD7-31CA-B600-CD6E-0483D77D074E}"/>
                </a:ext>
              </a:extLst>
            </p:cNvPr>
            <p:cNvSpPr/>
            <p:nvPr/>
          </p:nvSpPr>
          <p:spPr>
            <a:xfrm>
              <a:off x="9415656" y="5649550"/>
              <a:ext cx="180000" cy="180000"/>
            </a:xfrm>
            <a:prstGeom prst="rect">
              <a:avLst/>
            </a:prstGeom>
            <a:solidFill>
              <a:srgbClr val="DFEA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10" name="TextBox 9">
            <a:extLst>
              <a:ext uri="{FF2B5EF4-FFF2-40B4-BE49-F238E27FC236}">
                <a16:creationId xmlns:a16="http://schemas.microsoft.com/office/drawing/2014/main" id="{9B425AD5-C7A1-1FC6-92FB-673715D13244}"/>
              </a:ext>
            </a:extLst>
          </p:cNvPr>
          <p:cNvSpPr txBox="1"/>
          <p:nvPr/>
        </p:nvSpPr>
        <p:spPr>
          <a:xfrm>
            <a:off x="5098091" y="3466125"/>
            <a:ext cx="1742108" cy="1015663"/>
          </a:xfrm>
          <a:prstGeom prst="rect">
            <a:avLst/>
          </a:prstGeom>
          <a:noFill/>
        </p:spPr>
        <p:txBody>
          <a:bodyPr wrap="square">
            <a:spAutoFit/>
          </a:bodyPr>
          <a:lstStyle/>
          <a:p>
            <a:pPr algn="ctr"/>
            <a:r>
              <a:rPr lang="en-US" sz="6000" spc="53" dirty="0">
                <a:solidFill>
                  <a:schemeClr val="accent6">
                    <a:lumMod val="50000"/>
                  </a:schemeClr>
                </a:solidFill>
                <a:latin typeface="Lato Black" panose="020F0A02020204030203" pitchFamily="34" charset="0"/>
              </a:rPr>
              <a:t>50%</a:t>
            </a:r>
            <a:endParaRPr lang="en-CA" sz="6000" spc="53" dirty="0">
              <a:solidFill>
                <a:schemeClr val="accent6">
                  <a:lumMod val="50000"/>
                </a:schemeClr>
              </a:solidFill>
              <a:latin typeface="Lato Black" panose="020F0A02020204030203" pitchFamily="34" charset="0"/>
            </a:endParaRPr>
          </a:p>
        </p:txBody>
      </p:sp>
      <p:sp>
        <p:nvSpPr>
          <p:cNvPr id="2" name="TextBox 1">
            <a:extLst>
              <a:ext uri="{FF2B5EF4-FFF2-40B4-BE49-F238E27FC236}">
                <a16:creationId xmlns:a16="http://schemas.microsoft.com/office/drawing/2014/main" id="{07A77385-3E2F-864F-4351-E577F5A823BC}"/>
              </a:ext>
            </a:extLst>
          </p:cNvPr>
          <p:cNvSpPr txBox="1"/>
          <p:nvPr/>
        </p:nvSpPr>
        <p:spPr>
          <a:xfrm>
            <a:off x="319496" y="5792417"/>
            <a:ext cx="2825148" cy="646331"/>
          </a:xfrm>
          <a:prstGeom prst="rect">
            <a:avLst/>
          </a:prstGeom>
          <a:noFill/>
        </p:spPr>
        <p:txBody>
          <a:bodyPr wrap="square" rtlCol="0">
            <a:spAutoFit/>
          </a:bodyPr>
          <a:lstStyle/>
          <a:p>
            <a:r>
              <a:rPr lang="en-US" sz="1200" i="1" dirty="0">
                <a:latin typeface="Lato" panose="020F0502020204030203" pitchFamily="34" charset="0"/>
                <a:ea typeface="Lato" panose="020F0502020204030203" pitchFamily="34" charset="0"/>
                <a:cs typeface="Lato" panose="020F0502020204030203" pitchFamily="34" charset="0"/>
              </a:rPr>
              <a:t>*Data unavailable for 11 of 62 measures due to limitations in data capture (hence 51 measures shown above)</a:t>
            </a:r>
            <a:endParaRPr lang="en-CA" sz="1200"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2069991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250"/>
                                        <p:tgtEl>
                                          <p:spTgt spid="11"/>
                                        </p:tgtEl>
                                      </p:cBhvr>
                                    </p:animEffect>
                                  </p:childTnLst>
                                </p:cTn>
                              </p:par>
                            </p:childTnLst>
                          </p:cTn>
                        </p:par>
                        <p:par>
                          <p:cTn id="12" fill="hold">
                            <p:stCondLst>
                              <p:cond delay="225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8"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DB65E205-417A-4951-AB6C-D7378F2964FA}"/>
              </a:ext>
            </a:extLst>
          </p:cNvPr>
          <p:cNvGraphicFramePr/>
          <p:nvPr>
            <p:extLst>
              <p:ext uri="{D42A27DB-BD31-4B8C-83A1-F6EECF244321}">
                <p14:modId xmlns:p14="http://schemas.microsoft.com/office/powerpoint/2010/main" val="777274518"/>
              </p:ext>
            </p:extLst>
          </p:nvPr>
        </p:nvGraphicFramePr>
        <p:xfrm>
          <a:off x="6353672" y="852980"/>
          <a:ext cx="5314567" cy="4316161"/>
        </p:xfrm>
        <a:graphic>
          <a:graphicData uri="http://schemas.openxmlformats.org/drawingml/2006/chart">
            <c:chart xmlns:c="http://schemas.openxmlformats.org/drawingml/2006/chart" xmlns:r="http://schemas.openxmlformats.org/officeDocument/2006/relationships" r:id="rId3"/>
          </a:graphicData>
        </a:graphic>
      </p:graphicFrame>
      <p:sp>
        <p:nvSpPr>
          <p:cNvPr id="58" name="Rectangle 57">
            <a:extLst>
              <a:ext uri="{FF2B5EF4-FFF2-40B4-BE49-F238E27FC236}">
                <a16:creationId xmlns:a16="http://schemas.microsoft.com/office/drawing/2014/main" id="{6ED35FD2-A896-E3CE-9321-35D7FC2FEB28}"/>
              </a:ext>
            </a:extLst>
          </p:cNvPr>
          <p:cNvSpPr/>
          <p:nvPr/>
        </p:nvSpPr>
        <p:spPr>
          <a:xfrm>
            <a:off x="-10435" y="0"/>
            <a:ext cx="5219249" cy="6880507"/>
          </a:xfrm>
          <a:prstGeom prst="rect">
            <a:avLst/>
          </a:prstGeom>
          <a:solidFill>
            <a:srgbClr val="00395B">
              <a:alpha val="85098"/>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Box 5">
            <a:extLst>
              <a:ext uri="{FF2B5EF4-FFF2-40B4-BE49-F238E27FC236}">
                <a16:creationId xmlns:a16="http://schemas.microsoft.com/office/drawing/2014/main" id="{2CA867C0-0712-9E29-2C7C-6E17A83C392F}"/>
              </a:ext>
            </a:extLst>
          </p:cNvPr>
          <p:cNvSpPr txBox="1"/>
          <p:nvPr/>
        </p:nvSpPr>
        <p:spPr>
          <a:xfrm>
            <a:off x="676159" y="2632242"/>
            <a:ext cx="4056856" cy="1436291"/>
          </a:xfrm>
          <a:prstGeom prst="rect">
            <a:avLst/>
          </a:prstGeom>
        </p:spPr>
        <p:txBody>
          <a:bodyPr wrap="square" lIns="0" tIns="0" rIns="0" bIns="0" rtlCol="0" anchor="t">
            <a:spAutoFit/>
          </a:bodyPr>
          <a:lstStyle/>
          <a:p>
            <a:pPr>
              <a:lnSpc>
                <a:spcPts val="5600"/>
              </a:lnSpc>
            </a:pPr>
            <a:r>
              <a:rPr lang="en-US" sz="4800" spc="53" dirty="0">
                <a:solidFill>
                  <a:schemeClr val="bg1"/>
                </a:solidFill>
                <a:latin typeface="Lato Black" panose="020F0A02020204030203" pitchFamily="34" charset="0"/>
              </a:rPr>
              <a:t>Infrastructure requirements</a:t>
            </a:r>
          </a:p>
        </p:txBody>
      </p:sp>
      <p:pic>
        <p:nvPicPr>
          <p:cNvPr id="59" name="Picture 4">
            <a:extLst>
              <a:ext uri="{FF2B5EF4-FFF2-40B4-BE49-F238E27FC236}">
                <a16:creationId xmlns:a16="http://schemas.microsoft.com/office/drawing/2014/main" id="{D86C2A30-07F8-95AF-6722-16759E131819}"/>
              </a:ext>
            </a:extLst>
          </p:cNvPr>
          <p:cNvPicPr>
            <a:picLocks noChangeAspect="1"/>
          </p:cNvPicPr>
          <p:nvPr/>
        </p:nvPicPr>
        <p:blipFill>
          <a:blip r:embed="rId4"/>
          <a:srcRect/>
          <a:stretch>
            <a:fillRect/>
          </a:stretch>
        </p:blipFill>
        <p:spPr>
          <a:xfrm>
            <a:off x="676159" y="5541446"/>
            <a:ext cx="1310835" cy="772916"/>
          </a:xfrm>
          <a:prstGeom prst="rect">
            <a:avLst/>
          </a:prstGeom>
        </p:spPr>
      </p:pic>
      <p:graphicFrame>
        <p:nvGraphicFramePr>
          <p:cNvPr id="5" name="Chart 4">
            <a:extLst>
              <a:ext uri="{FF2B5EF4-FFF2-40B4-BE49-F238E27FC236}">
                <a16:creationId xmlns:a16="http://schemas.microsoft.com/office/drawing/2014/main" id="{35E45FCB-FF6A-9536-6B3F-512A7C55A595}"/>
              </a:ext>
            </a:extLst>
          </p:cNvPr>
          <p:cNvGraphicFramePr/>
          <p:nvPr>
            <p:extLst>
              <p:ext uri="{D42A27DB-BD31-4B8C-83A1-F6EECF244321}">
                <p14:modId xmlns:p14="http://schemas.microsoft.com/office/powerpoint/2010/main" val="3738226973"/>
              </p:ext>
            </p:extLst>
          </p:nvPr>
        </p:nvGraphicFramePr>
        <p:xfrm>
          <a:off x="6201272" y="700580"/>
          <a:ext cx="5314567" cy="4316161"/>
        </p:xfrm>
        <a:graphic>
          <a:graphicData uri="http://schemas.openxmlformats.org/drawingml/2006/chart">
            <c:chart xmlns:c="http://schemas.openxmlformats.org/drawingml/2006/chart" xmlns:r="http://schemas.openxmlformats.org/officeDocument/2006/relationships" r:id="rId5"/>
          </a:graphicData>
        </a:graphic>
      </p:graphicFrame>
      <p:sp>
        <p:nvSpPr>
          <p:cNvPr id="6" name="TextBox 5">
            <a:extLst>
              <a:ext uri="{FF2B5EF4-FFF2-40B4-BE49-F238E27FC236}">
                <a16:creationId xmlns:a16="http://schemas.microsoft.com/office/drawing/2014/main" id="{0E96A713-37D5-7023-E3EE-7B7492769218}"/>
              </a:ext>
            </a:extLst>
          </p:cNvPr>
          <p:cNvSpPr txBox="1"/>
          <p:nvPr/>
        </p:nvSpPr>
        <p:spPr>
          <a:xfrm>
            <a:off x="7897428" y="2504717"/>
            <a:ext cx="1922254" cy="707886"/>
          </a:xfrm>
          <a:prstGeom prst="rect">
            <a:avLst/>
          </a:prstGeom>
          <a:noFill/>
        </p:spPr>
        <p:txBody>
          <a:bodyPr wrap="square" rtlCol="0">
            <a:spAutoFit/>
          </a:bodyPr>
          <a:lstStyle/>
          <a:p>
            <a:pPr algn="ctr">
              <a:defRPr/>
            </a:pPr>
            <a:r>
              <a:rPr lang="en-US" sz="4000" b="1" dirty="0">
                <a:solidFill>
                  <a:srgbClr val="6F345F"/>
                </a:solidFill>
                <a:latin typeface="Libre Franklin" pitchFamily="2" charset="77"/>
              </a:rPr>
              <a:t>INF</a:t>
            </a:r>
          </a:p>
        </p:txBody>
      </p:sp>
      <p:sp>
        <p:nvSpPr>
          <p:cNvPr id="10" name="Isosceles Triangle 9">
            <a:extLst>
              <a:ext uri="{FF2B5EF4-FFF2-40B4-BE49-F238E27FC236}">
                <a16:creationId xmlns:a16="http://schemas.microsoft.com/office/drawing/2014/main" id="{DD347427-18F5-31E0-17E9-4969E0894CDA}"/>
              </a:ext>
            </a:extLst>
          </p:cNvPr>
          <p:cNvSpPr/>
          <p:nvPr/>
        </p:nvSpPr>
        <p:spPr>
          <a:xfrm rot="14275038">
            <a:off x="7785046" y="3277201"/>
            <a:ext cx="271657" cy="256665"/>
          </a:xfrm>
          <a:prstGeom prst="triangle">
            <a:avLst/>
          </a:prstGeom>
          <a:solidFill>
            <a:srgbClr val="6F3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nvGrpSpPr>
          <p:cNvPr id="2" name="Group 1">
            <a:extLst>
              <a:ext uri="{FF2B5EF4-FFF2-40B4-BE49-F238E27FC236}">
                <a16:creationId xmlns:a16="http://schemas.microsoft.com/office/drawing/2014/main" id="{55958E46-83BE-75C0-F2BB-0D6FD4F51755}"/>
              </a:ext>
            </a:extLst>
          </p:cNvPr>
          <p:cNvGrpSpPr/>
          <p:nvPr/>
        </p:nvGrpSpPr>
        <p:grpSpPr>
          <a:xfrm>
            <a:off x="6096000" y="5455247"/>
            <a:ext cx="5824515" cy="404410"/>
            <a:chOff x="6014437" y="5464647"/>
            <a:chExt cx="5824515" cy="404410"/>
          </a:xfrm>
        </p:grpSpPr>
        <p:sp>
          <p:nvSpPr>
            <p:cNvPr id="14" name="TextBox 13">
              <a:extLst>
                <a:ext uri="{FF2B5EF4-FFF2-40B4-BE49-F238E27FC236}">
                  <a16:creationId xmlns:a16="http://schemas.microsoft.com/office/drawing/2014/main" id="{CAAA69B2-7CFF-617B-6EDF-BF55413B8ACB}"/>
                </a:ext>
              </a:extLst>
            </p:cNvPr>
            <p:cNvSpPr txBox="1"/>
            <p:nvPr/>
          </p:nvSpPr>
          <p:spPr>
            <a:xfrm>
              <a:off x="6338437" y="5468947"/>
              <a:ext cx="1886687" cy="40011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2000" dirty="0">
                  <a:latin typeface="Lato" panose="020F0502020204030203" pitchFamily="34" charset="0"/>
                  <a:ea typeface="Lato" panose="020F0502020204030203" pitchFamily="34" charset="0"/>
                  <a:cs typeface="Lato" panose="020F0502020204030203" pitchFamily="34" charset="0"/>
                </a:rPr>
                <a:t>Achieve Target</a:t>
              </a:r>
            </a:p>
          </p:txBody>
        </p:sp>
        <p:sp>
          <p:nvSpPr>
            <p:cNvPr id="18" name="Rectangle 17">
              <a:extLst>
                <a:ext uri="{FF2B5EF4-FFF2-40B4-BE49-F238E27FC236}">
                  <a16:creationId xmlns:a16="http://schemas.microsoft.com/office/drawing/2014/main" id="{E8D24991-695E-8574-F2CD-D1E15EF62B1C}"/>
                </a:ext>
              </a:extLst>
            </p:cNvPr>
            <p:cNvSpPr/>
            <p:nvPr/>
          </p:nvSpPr>
          <p:spPr>
            <a:xfrm>
              <a:off x="6014437" y="5502702"/>
              <a:ext cx="324000" cy="324000"/>
            </a:xfrm>
            <a:prstGeom prst="rect">
              <a:avLst/>
            </a:prstGeom>
            <a:solidFill>
              <a:srgbClr val="6F3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20" name="TextBox 19">
              <a:extLst>
                <a:ext uri="{FF2B5EF4-FFF2-40B4-BE49-F238E27FC236}">
                  <a16:creationId xmlns:a16="http://schemas.microsoft.com/office/drawing/2014/main" id="{6B965295-2CE7-B218-3FB8-8DFB66265DBA}"/>
                </a:ext>
              </a:extLst>
            </p:cNvPr>
            <p:cNvSpPr txBox="1"/>
            <p:nvPr/>
          </p:nvSpPr>
          <p:spPr>
            <a:xfrm>
              <a:off x="8711018" y="5464647"/>
              <a:ext cx="3127934" cy="40011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2000" dirty="0">
                  <a:latin typeface="Lato" panose="020F0502020204030203" pitchFamily="34" charset="0"/>
                  <a:ea typeface="Lato" panose="020F0502020204030203" pitchFamily="34" charset="0"/>
                  <a:cs typeface="Lato" panose="020F0502020204030203" pitchFamily="34" charset="0"/>
                </a:rPr>
                <a:t>Improved, Not Achieved</a:t>
              </a:r>
            </a:p>
          </p:txBody>
        </p:sp>
        <p:sp>
          <p:nvSpPr>
            <p:cNvPr id="25" name="Rectangle 24">
              <a:extLst>
                <a:ext uri="{FF2B5EF4-FFF2-40B4-BE49-F238E27FC236}">
                  <a16:creationId xmlns:a16="http://schemas.microsoft.com/office/drawing/2014/main" id="{98DD990E-D570-3A6C-8A28-1A2B517AEB0C}"/>
                </a:ext>
              </a:extLst>
            </p:cNvPr>
            <p:cNvSpPr/>
            <p:nvPr/>
          </p:nvSpPr>
          <p:spPr>
            <a:xfrm>
              <a:off x="8387018" y="5502702"/>
              <a:ext cx="324000" cy="324000"/>
            </a:xfrm>
            <a:prstGeom prst="rect">
              <a:avLst/>
            </a:prstGeom>
            <a:solidFill>
              <a:srgbClr val="C7B5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4" name="Isosceles Triangle 3">
            <a:extLst>
              <a:ext uri="{FF2B5EF4-FFF2-40B4-BE49-F238E27FC236}">
                <a16:creationId xmlns:a16="http://schemas.microsoft.com/office/drawing/2014/main" id="{C11D5844-D5FB-8604-2CE1-88194FB68806}"/>
              </a:ext>
            </a:extLst>
          </p:cNvPr>
          <p:cNvSpPr/>
          <p:nvPr/>
        </p:nvSpPr>
        <p:spPr>
          <a:xfrm>
            <a:off x="8722726" y="1660271"/>
            <a:ext cx="271657" cy="256665"/>
          </a:xfrm>
          <a:prstGeom prst="triangle">
            <a:avLst/>
          </a:prstGeom>
          <a:solidFill>
            <a:srgbClr val="6F34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23560509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10" grpId="0"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purple flowers&#10;&#10;Description automatically generated">
            <a:extLst>
              <a:ext uri="{FF2B5EF4-FFF2-40B4-BE49-F238E27FC236}">
                <a16:creationId xmlns:a16="http://schemas.microsoft.com/office/drawing/2014/main" id="{19A3EB0E-B44C-23AD-AA70-2D3413D78D9E}"/>
              </a:ext>
            </a:extLst>
          </p:cNvPr>
          <p:cNvPicPr>
            <a:picLocks noChangeAspect="1"/>
          </p:cNvPicPr>
          <p:nvPr/>
        </p:nvPicPr>
        <p:blipFill>
          <a:blip r:embed="rId3"/>
          <a:stretch>
            <a:fillRect/>
          </a:stretch>
        </p:blipFill>
        <p:spPr>
          <a:xfrm>
            <a:off x="0" y="-1283425"/>
            <a:ext cx="12191999" cy="8141425"/>
          </a:xfrm>
          <a:prstGeom prst="rect">
            <a:avLst/>
          </a:prstGeom>
        </p:spPr>
      </p:pic>
      <p:sp>
        <p:nvSpPr>
          <p:cNvPr id="4" name="Rectangle 3">
            <a:extLst>
              <a:ext uri="{FF2B5EF4-FFF2-40B4-BE49-F238E27FC236}">
                <a16:creationId xmlns:a16="http://schemas.microsoft.com/office/drawing/2014/main" id="{F8DFC5F9-F66A-E115-A209-70E039F19A4B}"/>
              </a:ext>
            </a:extLst>
          </p:cNvPr>
          <p:cNvSpPr/>
          <p:nvPr/>
        </p:nvSpPr>
        <p:spPr>
          <a:xfrm>
            <a:off x="1" y="5526928"/>
            <a:ext cx="12191999" cy="1333482"/>
          </a:xfrm>
          <a:prstGeom prst="rect">
            <a:avLst/>
          </a:prstGeom>
          <a:solidFill>
            <a:srgbClr val="00395B">
              <a:alpha val="75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5" name="Picture 4">
            <a:extLst>
              <a:ext uri="{FF2B5EF4-FFF2-40B4-BE49-F238E27FC236}">
                <a16:creationId xmlns:a16="http://schemas.microsoft.com/office/drawing/2014/main" id="{21010FEB-06C2-C325-58EC-CA3C18F57A2B}"/>
              </a:ext>
            </a:extLst>
          </p:cNvPr>
          <p:cNvPicPr>
            <a:picLocks noChangeAspect="1"/>
          </p:cNvPicPr>
          <p:nvPr/>
        </p:nvPicPr>
        <p:blipFill>
          <a:blip r:embed="rId4"/>
          <a:srcRect/>
          <a:stretch>
            <a:fillRect/>
          </a:stretch>
        </p:blipFill>
        <p:spPr>
          <a:xfrm>
            <a:off x="686594" y="5768983"/>
            <a:ext cx="1310835" cy="772916"/>
          </a:xfrm>
          <a:prstGeom prst="rect">
            <a:avLst/>
          </a:prstGeom>
        </p:spPr>
      </p:pic>
      <p:sp>
        <p:nvSpPr>
          <p:cNvPr id="6" name="TextBox 5">
            <a:extLst>
              <a:ext uri="{FF2B5EF4-FFF2-40B4-BE49-F238E27FC236}">
                <a16:creationId xmlns:a16="http://schemas.microsoft.com/office/drawing/2014/main" id="{CE3A795A-3BEC-08CF-ED15-942515E472BA}"/>
              </a:ext>
            </a:extLst>
          </p:cNvPr>
          <p:cNvSpPr txBox="1"/>
          <p:nvPr/>
        </p:nvSpPr>
        <p:spPr>
          <a:xfrm>
            <a:off x="2316986" y="5985809"/>
            <a:ext cx="7230873" cy="666080"/>
          </a:xfrm>
          <a:prstGeom prst="rect">
            <a:avLst/>
          </a:prstGeom>
        </p:spPr>
        <p:txBody>
          <a:bodyPr wrap="square" lIns="0" tIns="0" rIns="0" bIns="0" rtlCol="0" anchor="t">
            <a:spAutoFit/>
          </a:bodyPr>
          <a:lstStyle/>
          <a:p>
            <a:pPr>
              <a:lnSpc>
                <a:spcPts val="5600"/>
              </a:lnSpc>
            </a:pPr>
            <a:r>
              <a:rPr lang="en-US" sz="4666" b="1" dirty="0">
                <a:solidFill>
                  <a:srgbClr val="FFFFFF"/>
                </a:solidFill>
                <a:latin typeface="Lato Black" panose="020F0502020204030203" pitchFamily="34" charset="0"/>
                <a:ea typeface="Lato Black" panose="020F0502020204030203" pitchFamily="34" charset="0"/>
                <a:cs typeface="Lato Black" panose="020F0502020204030203" pitchFamily="34" charset="0"/>
              </a:rPr>
              <a:t>Transitioning to 2024/25</a:t>
            </a:r>
          </a:p>
        </p:txBody>
      </p:sp>
    </p:spTree>
    <p:extLst>
      <p:ext uri="{BB962C8B-B14F-4D97-AF65-F5344CB8AC3E}">
        <p14:creationId xmlns:p14="http://schemas.microsoft.com/office/powerpoint/2010/main" val="146206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A980B866-830D-3923-A10A-09B0817DF1B6}"/>
              </a:ext>
            </a:extLst>
          </p:cNvPr>
          <p:cNvGraphicFramePr>
            <a:graphicFrameLocks noGrp="1"/>
          </p:cNvGraphicFramePr>
          <p:nvPr>
            <p:extLst>
              <p:ext uri="{D42A27DB-BD31-4B8C-83A1-F6EECF244321}">
                <p14:modId xmlns:p14="http://schemas.microsoft.com/office/powerpoint/2010/main" val="1792874014"/>
              </p:ext>
            </p:extLst>
          </p:nvPr>
        </p:nvGraphicFramePr>
        <p:xfrm>
          <a:off x="1581448" y="5064154"/>
          <a:ext cx="10331328" cy="480489"/>
        </p:xfrm>
        <a:graphic>
          <a:graphicData uri="http://schemas.openxmlformats.org/drawingml/2006/table">
            <a:tbl>
              <a:tblPr firstRow="1" bandRow="1">
                <a:tableStyleId>{2D5ABB26-0587-4C30-8999-92F81FD0307C}</a:tableStyleId>
              </a:tblPr>
              <a:tblGrid>
                <a:gridCol w="3913057">
                  <a:extLst>
                    <a:ext uri="{9D8B030D-6E8A-4147-A177-3AD203B41FA5}">
                      <a16:colId xmlns:a16="http://schemas.microsoft.com/office/drawing/2014/main" val="149723033"/>
                    </a:ext>
                  </a:extLst>
                </a:gridCol>
                <a:gridCol w="2148538">
                  <a:extLst>
                    <a:ext uri="{9D8B030D-6E8A-4147-A177-3AD203B41FA5}">
                      <a16:colId xmlns:a16="http://schemas.microsoft.com/office/drawing/2014/main" val="2955937187"/>
                    </a:ext>
                  </a:extLst>
                </a:gridCol>
                <a:gridCol w="2034119">
                  <a:extLst>
                    <a:ext uri="{9D8B030D-6E8A-4147-A177-3AD203B41FA5}">
                      <a16:colId xmlns:a16="http://schemas.microsoft.com/office/drawing/2014/main" val="3486749898"/>
                    </a:ext>
                  </a:extLst>
                </a:gridCol>
                <a:gridCol w="2235614">
                  <a:extLst>
                    <a:ext uri="{9D8B030D-6E8A-4147-A177-3AD203B41FA5}">
                      <a16:colId xmlns:a16="http://schemas.microsoft.com/office/drawing/2014/main" val="344981196"/>
                    </a:ext>
                  </a:extLst>
                </a:gridCol>
              </a:tblGrid>
              <a:tr h="480489">
                <a:tc>
                  <a:txBody>
                    <a:bodyPr/>
                    <a:lstStyle/>
                    <a:p>
                      <a:pPr marL="0" marR="0" lvl="0" indent="0" algn="ctr" defTabSz="128016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675" b="1" i="0" u="none" strike="noStrike" kern="1200" cap="none" spc="0" normalizeH="0" baseline="0" dirty="0">
                          <a:ln>
                            <a:noFill/>
                          </a:ln>
                          <a:solidFill>
                            <a:srgbClr val="0066A4"/>
                          </a:solidFill>
                          <a:effectLst/>
                          <a:uLnTx/>
                          <a:uFillTx/>
                          <a:latin typeface="+mn-lt"/>
                          <a:ea typeface="+mn-ea"/>
                          <a:cs typeface="Segoe UI" panose="020B0502040204020203" pitchFamily="34" charset="0"/>
                        </a:rPr>
                        <a:t>I1</a:t>
                      </a:r>
                      <a:r>
                        <a:rPr kumimoji="0" lang="en-US" sz="675" b="0" i="0" u="none" strike="noStrike" kern="1200" cap="none" spc="0" normalizeH="0" baseline="0" dirty="0">
                          <a:ln>
                            <a:noFill/>
                          </a:ln>
                          <a:solidFill>
                            <a:srgbClr val="0066A4"/>
                          </a:solidFill>
                          <a:effectLst/>
                          <a:uLnTx/>
                          <a:uFillTx/>
                          <a:latin typeface="+mn-lt"/>
                          <a:ea typeface="+mn-ea"/>
                          <a:cs typeface="Segoe UI" panose="020B0502040204020203" pitchFamily="34" charset="0"/>
                        </a:rPr>
                        <a:t> Introduce Cultural Safety &amp; Humility Standard, </a:t>
                      </a:r>
                      <a:r>
                        <a:rPr kumimoji="0" lang="en-US" sz="675" b="1" i="0" u="none" strike="noStrike" kern="1200" cap="none" spc="0" normalizeH="0" baseline="0" dirty="0">
                          <a:ln>
                            <a:noFill/>
                          </a:ln>
                          <a:solidFill>
                            <a:srgbClr val="0066A4"/>
                          </a:solidFill>
                          <a:effectLst/>
                          <a:uLnTx/>
                          <a:uFillTx/>
                          <a:latin typeface="+mn-lt"/>
                          <a:ea typeface="+mn-ea"/>
                          <a:cs typeface="Segoe UI" panose="020B0502040204020203" pitchFamily="34" charset="0"/>
                        </a:rPr>
                        <a:t>I2A</a:t>
                      </a:r>
                      <a:r>
                        <a:rPr kumimoji="0" lang="en-US" sz="675" b="0" i="0" u="none" strike="noStrike" kern="1200" cap="none" spc="0" normalizeH="0" baseline="0" dirty="0">
                          <a:ln>
                            <a:noFill/>
                          </a:ln>
                          <a:solidFill>
                            <a:srgbClr val="0066A4"/>
                          </a:solidFill>
                          <a:effectLst/>
                          <a:uLnTx/>
                          <a:uFillTx/>
                          <a:latin typeface="+mn-lt"/>
                          <a:ea typeface="+mn-ea"/>
                          <a:cs typeface="Segoe UI" panose="020B0502040204020203" pitchFamily="34" charset="0"/>
                        </a:rPr>
                        <a:t> Implement Indigenous Self-Identifier &amp; </a:t>
                      </a:r>
                      <a:r>
                        <a:rPr kumimoji="0" lang="en-US" sz="675" b="1" i="0" u="none" strike="noStrike" kern="1200" cap="none" spc="0" normalizeH="0" baseline="0" dirty="0">
                          <a:ln>
                            <a:noFill/>
                          </a:ln>
                          <a:solidFill>
                            <a:srgbClr val="0066A4"/>
                          </a:solidFill>
                          <a:effectLst/>
                          <a:uLnTx/>
                          <a:uFillTx/>
                          <a:latin typeface="+mn-lt"/>
                          <a:ea typeface="+mn-ea"/>
                          <a:cs typeface="Segoe UI" panose="020B0502040204020203" pitchFamily="34" charset="0"/>
                        </a:rPr>
                        <a:t>I2B</a:t>
                      </a:r>
                      <a:r>
                        <a:rPr kumimoji="0" lang="en-US" sz="675" b="0" i="0" u="none" strike="noStrike" kern="1200" cap="none" spc="0" normalizeH="0" baseline="0" dirty="0">
                          <a:ln>
                            <a:noFill/>
                          </a:ln>
                          <a:solidFill>
                            <a:srgbClr val="0066A4"/>
                          </a:solidFill>
                          <a:effectLst/>
                          <a:uLnTx/>
                          <a:uFillTx/>
                          <a:latin typeface="+mn-lt"/>
                          <a:ea typeface="+mn-ea"/>
                          <a:cs typeface="Segoe UI" panose="020B0502040204020203" pitchFamily="34" charset="0"/>
                        </a:rPr>
                        <a:t> </a:t>
                      </a:r>
                      <a:r>
                        <a:rPr kumimoji="0" lang="en-US" sz="675" b="0" i="0" u="none" strike="noStrike" kern="1200" cap="none" spc="0" normalizeH="0" baseline="0" dirty="0">
                          <a:ln>
                            <a:noFill/>
                          </a:ln>
                          <a:solidFill>
                            <a:srgbClr val="0066A4"/>
                          </a:solidFill>
                          <a:effectLst/>
                          <a:uLnTx/>
                          <a:uFillTx/>
                          <a:latin typeface="+mn-lt"/>
                          <a:ea typeface="+mn-ea"/>
                          <a:cs typeface="Segoe UI" panose="020B0502040204020203" pitchFamily="34" charset="0"/>
                          <a:sym typeface="Wingdings 2" panose="05020102010507070707" pitchFamily="18" charset="2"/>
                        </a:rPr>
                        <a:t>E</a:t>
                      </a:r>
                      <a:r>
                        <a:rPr kumimoji="0" lang="en-US" sz="675" b="0" i="0" u="none" strike="noStrike" kern="1200" cap="none" spc="0" normalizeH="0" baseline="0" dirty="0">
                          <a:ln>
                            <a:noFill/>
                          </a:ln>
                          <a:solidFill>
                            <a:srgbClr val="0066A4"/>
                          </a:solidFill>
                          <a:effectLst/>
                          <a:uLnTx/>
                          <a:uFillTx/>
                          <a:latin typeface="+mn-lt"/>
                          <a:ea typeface="+mn-ea"/>
                          <a:cs typeface="Segoe UI" panose="020B0502040204020203" pitchFamily="34" charset="0"/>
                        </a:rPr>
                        <a:t>stablish Governance and Data Analytics Framework,  </a:t>
                      </a:r>
                      <a:r>
                        <a:rPr kumimoji="0" lang="en-US" sz="675" b="1" i="0" u="none" strike="noStrike" kern="1200" cap="none" spc="0" normalizeH="0" baseline="0" dirty="0">
                          <a:ln>
                            <a:noFill/>
                          </a:ln>
                          <a:solidFill>
                            <a:srgbClr val="0066A4"/>
                          </a:solidFill>
                          <a:effectLst/>
                          <a:uLnTx/>
                          <a:uFillTx/>
                          <a:latin typeface="+mn-lt"/>
                          <a:ea typeface="+mn-ea"/>
                          <a:cs typeface="Segoe UI" panose="020B0502040204020203" pitchFamily="34" charset="0"/>
                        </a:rPr>
                        <a:t>I3</a:t>
                      </a:r>
                      <a:r>
                        <a:rPr kumimoji="0" lang="en-US" sz="675" b="0" i="0" u="none" strike="noStrike" kern="1200" cap="none" spc="0" normalizeH="0" baseline="0" dirty="0">
                          <a:ln>
                            <a:noFill/>
                          </a:ln>
                          <a:solidFill>
                            <a:srgbClr val="0066A4"/>
                          </a:solidFill>
                          <a:effectLst/>
                          <a:uLnTx/>
                          <a:uFillTx/>
                          <a:latin typeface="+mn-lt"/>
                          <a:ea typeface="+mn-ea"/>
                          <a:cs typeface="Segoe UI" panose="020B0502040204020203" pitchFamily="34" charset="0"/>
                        </a:rPr>
                        <a:t> Optimize Clinical Governance Model &amp; Advance Clinical Services Plan, </a:t>
                      </a:r>
                      <a:r>
                        <a:rPr kumimoji="0" lang="en-US" sz="675" b="1" i="0" u="none" strike="noStrike" kern="1200" cap="none" spc="0" normalizeH="0" baseline="0" dirty="0">
                          <a:ln>
                            <a:noFill/>
                          </a:ln>
                          <a:solidFill>
                            <a:srgbClr val="0066A4"/>
                          </a:solidFill>
                          <a:effectLst/>
                          <a:uLnTx/>
                          <a:uFillTx/>
                          <a:latin typeface="+mn-lt"/>
                          <a:ea typeface="+mn-ea"/>
                          <a:cs typeface="Segoe UI" panose="020B0502040204020203" pitchFamily="34" charset="0"/>
                        </a:rPr>
                        <a:t>I4</a:t>
                      </a:r>
                      <a:r>
                        <a:rPr kumimoji="0" lang="en-US" sz="675" b="0" i="0" u="none" strike="noStrike" kern="1200" cap="none" spc="0" normalizeH="0" baseline="0" dirty="0">
                          <a:ln>
                            <a:noFill/>
                          </a:ln>
                          <a:solidFill>
                            <a:srgbClr val="0066A4"/>
                          </a:solidFill>
                          <a:effectLst/>
                          <a:uLnTx/>
                          <a:uFillTx/>
                          <a:latin typeface="+mn-lt"/>
                          <a:ea typeface="+mn-ea"/>
                          <a:cs typeface="Segoe UI" panose="020B0502040204020203" pitchFamily="34" charset="0"/>
                        </a:rPr>
                        <a:t> Advance EHR &amp; Implement CPOE at Tertiary Sites, </a:t>
                      </a:r>
                      <a:r>
                        <a:rPr kumimoji="0" lang="en-US" sz="675" b="1" i="0" u="none" strike="noStrike" kern="1200" cap="none" spc="0" normalizeH="0" baseline="0" dirty="0">
                          <a:ln>
                            <a:noFill/>
                          </a:ln>
                          <a:solidFill>
                            <a:srgbClr val="0066A4"/>
                          </a:solidFill>
                          <a:effectLst/>
                          <a:uLnTx/>
                          <a:uFillTx/>
                          <a:latin typeface="+mn-lt"/>
                          <a:ea typeface="+mn-ea"/>
                          <a:cs typeface="Segoe UI" panose="020B0502040204020203" pitchFamily="34" charset="0"/>
                        </a:rPr>
                        <a:t>I5</a:t>
                      </a:r>
                      <a:r>
                        <a:rPr kumimoji="0" lang="en-US" sz="675" b="0" i="0" u="none" strike="noStrike" kern="1200" cap="none" spc="0" normalizeH="0" baseline="0" dirty="0">
                          <a:ln>
                            <a:noFill/>
                          </a:ln>
                          <a:solidFill>
                            <a:srgbClr val="0066A4"/>
                          </a:solidFill>
                          <a:effectLst/>
                          <a:uLnTx/>
                          <a:uFillTx/>
                          <a:latin typeface="+mn-lt"/>
                          <a:ea typeface="+mn-ea"/>
                          <a:cs typeface="Segoe UI" panose="020B0502040204020203" pitchFamily="34" charset="0"/>
                        </a:rPr>
                        <a:t> </a:t>
                      </a:r>
                      <a:r>
                        <a:rPr kumimoji="0" lang="en-US" sz="675" b="0" i="0" u="none" strike="noStrike" kern="1200" cap="none" spc="0" normalizeH="0" baseline="0" dirty="0">
                          <a:ln>
                            <a:noFill/>
                          </a:ln>
                          <a:solidFill>
                            <a:srgbClr val="0066A4"/>
                          </a:solidFill>
                          <a:effectLst/>
                          <a:uLnTx/>
                          <a:uFillTx/>
                          <a:latin typeface="+mn-lt"/>
                          <a:ea typeface="+mn-ea"/>
                          <a:cs typeface="Segoe UI" panose="020B0502040204020203" pitchFamily="34" charset="0"/>
                          <a:sym typeface="Wingdings 2" panose="05020102010507070707" pitchFamily="18" charset="2"/>
                        </a:rPr>
                        <a:t>Establish System of Health &amp; Care for Addictions, </a:t>
                      </a:r>
                      <a:r>
                        <a:rPr kumimoji="0" lang="en-US" sz="675" b="1" i="0" u="none" strike="noStrike" kern="1200" cap="none" spc="0" normalizeH="0" baseline="0" dirty="0">
                          <a:ln>
                            <a:noFill/>
                          </a:ln>
                          <a:solidFill>
                            <a:srgbClr val="0066A4"/>
                          </a:solidFill>
                          <a:effectLst/>
                          <a:uLnTx/>
                          <a:uFillTx/>
                          <a:latin typeface="+mn-lt"/>
                          <a:ea typeface="+mn-ea"/>
                          <a:cs typeface="Segoe UI" panose="020B0502040204020203" pitchFamily="34" charset="0"/>
                          <a:sym typeface="Wingdings 2" panose="05020102010507070707" pitchFamily="18" charset="2"/>
                        </a:rPr>
                        <a:t>I6</a:t>
                      </a:r>
                      <a:r>
                        <a:rPr kumimoji="0" lang="en-US" sz="675" b="0" i="0" u="none" strike="noStrike" kern="1200" cap="none" spc="0" normalizeH="0" baseline="0" dirty="0">
                          <a:ln>
                            <a:noFill/>
                          </a:ln>
                          <a:solidFill>
                            <a:srgbClr val="0066A4"/>
                          </a:solidFill>
                          <a:effectLst/>
                          <a:uLnTx/>
                          <a:uFillTx/>
                          <a:latin typeface="+mn-lt"/>
                          <a:ea typeface="+mn-ea"/>
                          <a:cs typeface="Segoe UI" panose="020B0502040204020203" pitchFamily="34" charset="0"/>
                          <a:sym typeface="Wingdings 2" panose="05020102010507070707" pitchFamily="18" charset="2"/>
                        </a:rPr>
                        <a:t> Implement Year 1 of the Human Experience Strategy</a:t>
                      </a:r>
                      <a:endParaRPr kumimoji="0" lang="en-US" sz="675" b="0" i="0" u="none" strike="noStrike" kern="1200" cap="none" spc="0" normalizeH="0" baseline="0" dirty="0">
                        <a:ln>
                          <a:noFill/>
                        </a:ln>
                        <a:solidFill>
                          <a:srgbClr val="0066A4"/>
                        </a:solidFill>
                        <a:effectLst/>
                        <a:uLnTx/>
                        <a:uFillTx/>
                        <a:latin typeface="+mn-lt"/>
                        <a:ea typeface="+mn-ea"/>
                        <a:cs typeface="Segoe UI" panose="020B0502040204020203" pitchFamily="34" charset="0"/>
                      </a:endParaRPr>
                    </a:p>
                  </a:txBody>
                  <a:tcPr marL="34290" marR="3429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675" b="1" i="0" u="none" strike="noStrike" kern="1200" cap="none" spc="0" normalizeH="0" baseline="0" dirty="0">
                          <a:ln>
                            <a:noFill/>
                          </a:ln>
                          <a:solidFill>
                            <a:schemeClr val="accent2"/>
                          </a:solidFill>
                          <a:effectLst/>
                          <a:uLnTx/>
                          <a:uFillTx/>
                          <a:latin typeface="+mn-lt"/>
                          <a:ea typeface="+mn-ea"/>
                          <a:cs typeface="Segoe UI" panose="020B0502040204020203" pitchFamily="34" charset="0"/>
                        </a:rPr>
                        <a:t>I7</a:t>
                      </a:r>
                      <a:r>
                        <a:rPr kumimoji="0" lang="en-US" sz="675" b="0" i="0" u="none" strike="noStrike" kern="1200" cap="none" spc="0" normalizeH="0" baseline="0" dirty="0">
                          <a:ln>
                            <a:noFill/>
                          </a:ln>
                          <a:solidFill>
                            <a:schemeClr val="accent2"/>
                          </a:solidFill>
                          <a:effectLst/>
                          <a:uLnTx/>
                          <a:uFillTx/>
                          <a:latin typeface="+mn-lt"/>
                          <a:ea typeface="+mn-ea"/>
                          <a:cs typeface="Segoe UI" panose="020B0502040204020203" pitchFamily="34" charset="0"/>
                        </a:rPr>
                        <a:t> Advance Human Resource Information Systems, </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675" b="1" i="0" u="none" strike="noStrike" kern="1200" cap="none" spc="0" normalizeH="0" baseline="0" dirty="0">
                          <a:ln>
                            <a:noFill/>
                          </a:ln>
                          <a:solidFill>
                            <a:schemeClr val="accent2"/>
                          </a:solidFill>
                          <a:effectLst/>
                          <a:uLnTx/>
                          <a:uFillTx/>
                          <a:latin typeface="+mn-lt"/>
                          <a:ea typeface="+mn-ea"/>
                          <a:cs typeface="Segoe UI" panose="020B0502040204020203" pitchFamily="34" charset="0"/>
                        </a:rPr>
                        <a:t>I8</a:t>
                      </a:r>
                      <a:r>
                        <a:rPr kumimoji="0" lang="en-US" sz="675" b="0" i="0" u="none" strike="noStrike" kern="1200" cap="none" spc="0" normalizeH="0" baseline="0" dirty="0">
                          <a:ln>
                            <a:noFill/>
                          </a:ln>
                          <a:solidFill>
                            <a:schemeClr val="accent2"/>
                          </a:solidFill>
                          <a:effectLst/>
                          <a:uLnTx/>
                          <a:uFillTx/>
                          <a:latin typeface="+mn-lt"/>
                          <a:ea typeface="+mn-ea"/>
                          <a:cs typeface="Segoe UI" panose="020B0502040204020203" pitchFamily="34" charset="0"/>
                        </a:rPr>
                        <a:t> Advance Medical Leadership Strategy</a:t>
                      </a:r>
                    </a:p>
                  </a:txBody>
                  <a:tcPr marL="34290" marR="3429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675" b="1" i="0" u="none" strike="noStrike" kern="1200" cap="none" spc="0" normalizeH="0" baseline="0" dirty="0">
                          <a:ln>
                            <a:noFill/>
                          </a:ln>
                          <a:solidFill>
                            <a:schemeClr val="accent6"/>
                          </a:solidFill>
                          <a:effectLst/>
                          <a:uLnTx/>
                          <a:uFillTx/>
                          <a:latin typeface="+mn-lt"/>
                          <a:ea typeface="+mn-ea"/>
                          <a:cs typeface="Segoe UI" panose="020B0502040204020203" pitchFamily="34" charset="0"/>
                        </a:rPr>
                        <a:t>I9</a:t>
                      </a:r>
                      <a:r>
                        <a:rPr kumimoji="0" lang="en-US" sz="675" b="0" i="0" u="none" strike="noStrike" kern="1200" cap="none" spc="0" normalizeH="0" baseline="0" dirty="0">
                          <a:ln>
                            <a:noFill/>
                          </a:ln>
                          <a:solidFill>
                            <a:schemeClr val="accent6"/>
                          </a:solidFill>
                          <a:effectLst/>
                          <a:uLnTx/>
                          <a:uFillTx/>
                          <a:latin typeface="+mn-lt"/>
                          <a:ea typeface="+mn-ea"/>
                          <a:cs typeface="Segoe UI" panose="020B0502040204020203" pitchFamily="34" charset="0"/>
                        </a:rPr>
                        <a:t> Accelerate Digital Strategy, </a:t>
                      </a:r>
                      <a:r>
                        <a:rPr kumimoji="0" lang="en-US" sz="675" b="1" i="0" u="none" strike="noStrike" kern="1200" cap="none" spc="0" normalizeH="0" baseline="0" dirty="0">
                          <a:ln>
                            <a:noFill/>
                          </a:ln>
                          <a:solidFill>
                            <a:schemeClr val="accent6"/>
                          </a:solidFill>
                          <a:effectLst/>
                          <a:uLnTx/>
                          <a:uFillTx/>
                          <a:latin typeface="+mn-lt"/>
                          <a:ea typeface="+mn-ea"/>
                          <a:cs typeface="Segoe UI" panose="020B0502040204020203" pitchFamily="34" charset="0"/>
                        </a:rPr>
                        <a:t>I10</a:t>
                      </a:r>
                      <a:r>
                        <a:rPr kumimoji="0" lang="en-US" sz="675" b="0" i="0" u="none" strike="noStrike" kern="1200" cap="none" spc="0" normalizeH="0" baseline="0" dirty="0">
                          <a:ln>
                            <a:noFill/>
                          </a:ln>
                          <a:solidFill>
                            <a:schemeClr val="accent6"/>
                          </a:solidFill>
                          <a:effectLst/>
                          <a:uLnTx/>
                          <a:uFillTx/>
                          <a:latin typeface="+mn-lt"/>
                          <a:ea typeface="+mn-ea"/>
                          <a:cs typeface="Segoe UI" panose="020B0502040204020203" pitchFamily="34" charset="0"/>
                        </a:rPr>
                        <a:t> Advance CDH Replacement Project, </a:t>
                      </a:r>
                      <a:r>
                        <a:rPr kumimoji="0" lang="en-US" sz="675" b="1" i="0" u="none" strike="noStrike" kern="1200" cap="none" spc="0" normalizeH="0" baseline="0" dirty="0">
                          <a:ln>
                            <a:noFill/>
                          </a:ln>
                          <a:solidFill>
                            <a:schemeClr val="accent6"/>
                          </a:solidFill>
                          <a:effectLst/>
                          <a:uLnTx/>
                          <a:uFillTx/>
                          <a:latin typeface="+mn-lt"/>
                          <a:ea typeface="+mn-ea"/>
                          <a:cs typeface="Segoe UI" panose="020B0502040204020203" pitchFamily="34" charset="0"/>
                        </a:rPr>
                        <a:t>I11</a:t>
                      </a:r>
                      <a:r>
                        <a:rPr kumimoji="0" lang="en-US" sz="675" b="0" i="0" u="none" strike="noStrike" kern="1200" cap="none" spc="0" normalizeH="0" baseline="0" dirty="0">
                          <a:ln>
                            <a:noFill/>
                          </a:ln>
                          <a:solidFill>
                            <a:schemeClr val="accent6"/>
                          </a:solidFill>
                          <a:effectLst/>
                          <a:uLnTx/>
                          <a:uFillTx/>
                          <a:latin typeface="+mn-lt"/>
                          <a:ea typeface="+mn-ea"/>
                          <a:cs typeface="Segoe UI" panose="020B0502040204020203" pitchFamily="34" charset="0"/>
                        </a:rPr>
                        <a:t> Advance Design &amp; Procurement for New LTC Homes, </a:t>
                      </a:r>
                      <a:r>
                        <a:rPr kumimoji="0" lang="en-US" sz="675" b="1" i="0" u="none" strike="noStrike" kern="1200" cap="none" spc="0" normalizeH="0" baseline="0" dirty="0">
                          <a:ln>
                            <a:noFill/>
                          </a:ln>
                          <a:solidFill>
                            <a:schemeClr val="accent6"/>
                          </a:solidFill>
                          <a:effectLst/>
                          <a:uLnTx/>
                          <a:uFillTx/>
                          <a:latin typeface="+mn-lt"/>
                          <a:ea typeface="+mn-ea"/>
                          <a:cs typeface="Segoe UI" panose="020B0502040204020203" pitchFamily="34" charset="0"/>
                        </a:rPr>
                        <a:t>I12</a:t>
                      </a:r>
                      <a:r>
                        <a:rPr kumimoji="0" lang="en-US" sz="675" b="0" i="0" u="none" strike="noStrike" kern="1200" cap="none" spc="0" normalizeH="0" baseline="0" dirty="0">
                          <a:ln>
                            <a:noFill/>
                          </a:ln>
                          <a:solidFill>
                            <a:schemeClr val="accent6"/>
                          </a:solidFill>
                          <a:effectLst/>
                          <a:uLnTx/>
                          <a:uFillTx/>
                          <a:latin typeface="+mn-lt"/>
                          <a:ea typeface="+mn-ea"/>
                          <a:cs typeface="Segoe UI" panose="020B0502040204020203" pitchFamily="34" charset="0"/>
                        </a:rPr>
                        <a:t> Modernize Community Care Information Systems</a:t>
                      </a:r>
                    </a:p>
                  </a:txBody>
                  <a:tcPr marL="34290" marR="3429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675" b="1" i="0" u="none" strike="noStrike" kern="1200" cap="none" spc="0" normalizeH="0" baseline="0" dirty="0">
                          <a:ln>
                            <a:noFill/>
                          </a:ln>
                          <a:solidFill>
                            <a:srgbClr val="D2A000"/>
                          </a:solidFill>
                          <a:effectLst/>
                          <a:uLnTx/>
                          <a:uFillTx/>
                          <a:latin typeface="+mn-lt"/>
                          <a:ea typeface="+mn-ea"/>
                          <a:cs typeface="Segoe UI" panose="020B0502040204020203" pitchFamily="34" charset="0"/>
                        </a:rPr>
                        <a:t>I13</a:t>
                      </a:r>
                      <a:r>
                        <a:rPr kumimoji="0" lang="en-US" sz="675" b="0" i="0" u="none" strike="noStrike" kern="1200" cap="none" spc="0" normalizeH="0" baseline="0" dirty="0">
                          <a:ln>
                            <a:noFill/>
                          </a:ln>
                          <a:solidFill>
                            <a:srgbClr val="D2A000"/>
                          </a:solidFill>
                          <a:effectLst/>
                          <a:uLnTx/>
                          <a:uFillTx/>
                          <a:latin typeface="+mn-lt"/>
                          <a:ea typeface="+mn-ea"/>
                          <a:cs typeface="Segoe UI" panose="020B0502040204020203" pitchFamily="34" charset="0"/>
                        </a:rPr>
                        <a:t> Advance Healthy Public Policy </a:t>
                      </a:r>
                      <a:br>
                        <a:rPr kumimoji="0" lang="en-US" sz="675" b="0" i="0" u="none" strike="noStrike" kern="1200" cap="none" spc="0" normalizeH="0" baseline="0" dirty="0">
                          <a:ln>
                            <a:noFill/>
                          </a:ln>
                          <a:solidFill>
                            <a:srgbClr val="D2A000"/>
                          </a:solidFill>
                          <a:effectLst/>
                          <a:uLnTx/>
                          <a:uFillTx/>
                          <a:latin typeface="+mn-lt"/>
                          <a:ea typeface="+mn-ea"/>
                          <a:cs typeface="Segoe UI" panose="020B0502040204020203" pitchFamily="34" charset="0"/>
                        </a:rPr>
                      </a:br>
                      <a:r>
                        <a:rPr kumimoji="0" lang="en-US" sz="675" b="0" i="0" u="none" strike="noStrike" kern="1200" cap="none" spc="0" normalizeH="0" baseline="0" dirty="0">
                          <a:ln>
                            <a:noFill/>
                          </a:ln>
                          <a:solidFill>
                            <a:srgbClr val="D2A000"/>
                          </a:solidFill>
                          <a:effectLst/>
                          <a:uLnTx/>
                          <a:uFillTx/>
                          <a:latin typeface="+mn-lt"/>
                          <a:ea typeface="+mn-ea"/>
                          <a:cs typeface="Segoe UI" panose="020B0502040204020203" pitchFamily="34" charset="0"/>
                        </a:rPr>
                        <a:t>on Alcohol Use</a:t>
                      </a:r>
                    </a:p>
                  </a:txBody>
                  <a:tcPr marL="34290" marR="3429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58745533"/>
                  </a:ext>
                </a:extLst>
              </a:tr>
            </a:tbl>
          </a:graphicData>
        </a:graphic>
      </p:graphicFrame>
      <p:graphicFrame>
        <p:nvGraphicFramePr>
          <p:cNvPr id="27" name="Table 26"/>
          <p:cNvGraphicFramePr>
            <a:graphicFrameLocks noGrp="1"/>
          </p:cNvGraphicFramePr>
          <p:nvPr>
            <p:extLst>
              <p:ext uri="{D42A27DB-BD31-4B8C-83A1-F6EECF244321}">
                <p14:modId xmlns:p14="http://schemas.microsoft.com/office/powerpoint/2010/main" val="1965291104"/>
              </p:ext>
            </p:extLst>
          </p:nvPr>
        </p:nvGraphicFramePr>
        <p:xfrm>
          <a:off x="1667819" y="2559396"/>
          <a:ext cx="10244958" cy="2534992"/>
        </p:xfrm>
        <a:graphic>
          <a:graphicData uri="http://schemas.openxmlformats.org/drawingml/2006/table">
            <a:tbl>
              <a:tblPr firstRow="1" bandRow="1">
                <a:tableStyleId>{2D5ABB26-0587-4C30-8999-92F81FD0307C}</a:tableStyleId>
              </a:tblPr>
              <a:tblGrid>
                <a:gridCol w="1249780">
                  <a:extLst>
                    <a:ext uri="{9D8B030D-6E8A-4147-A177-3AD203B41FA5}">
                      <a16:colId xmlns:a16="http://schemas.microsoft.com/office/drawing/2014/main" val="149723033"/>
                    </a:ext>
                  </a:extLst>
                </a:gridCol>
                <a:gridCol w="1327149">
                  <a:extLst>
                    <a:ext uri="{9D8B030D-6E8A-4147-A177-3AD203B41FA5}">
                      <a16:colId xmlns:a16="http://schemas.microsoft.com/office/drawing/2014/main" val="225931574"/>
                    </a:ext>
                  </a:extLst>
                </a:gridCol>
                <a:gridCol w="1300611">
                  <a:extLst>
                    <a:ext uri="{9D8B030D-6E8A-4147-A177-3AD203B41FA5}">
                      <a16:colId xmlns:a16="http://schemas.microsoft.com/office/drawing/2014/main" val="682878511"/>
                    </a:ext>
                  </a:extLst>
                </a:gridCol>
                <a:gridCol w="1246757">
                  <a:extLst>
                    <a:ext uri="{9D8B030D-6E8A-4147-A177-3AD203B41FA5}">
                      <a16:colId xmlns:a16="http://schemas.microsoft.com/office/drawing/2014/main" val="2955937187"/>
                    </a:ext>
                  </a:extLst>
                </a:gridCol>
                <a:gridCol w="1251395">
                  <a:extLst>
                    <a:ext uri="{9D8B030D-6E8A-4147-A177-3AD203B41FA5}">
                      <a16:colId xmlns:a16="http://schemas.microsoft.com/office/drawing/2014/main" val="755418405"/>
                    </a:ext>
                  </a:extLst>
                </a:gridCol>
                <a:gridCol w="1341345">
                  <a:extLst>
                    <a:ext uri="{9D8B030D-6E8A-4147-A177-3AD203B41FA5}">
                      <a16:colId xmlns:a16="http://schemas.microsoft.com/office/drawing/2014/main" val="3486749898"/>
                    </a:ext>
                  </a:extLst>
                </a:gridCol>
                <a:gridCol w="1270442">
                  <a:extLst>
                    <a:ext uri="{9D8B030D-6E8A-4147-A177-3AD203B41FA5}">
                      <a16:colId xmlns:a16="http://schemas.microsoft.com/office/drawing/2014/main" val="344981196"/>
                    </a:ext>
                  </a:extLst>
                </a:gridCol>
                <a:gridCol w="1257479">
                  <a:extLst>
                    <a:ext uri="{9D8B030D-6E8A-4147-A177-3AD203B41FA5}">
                      <a16:colId xmlns:a16="http://schemas.microsoft.com/office/drawing/2014/main" val="1229123375"/>
                    </a:ext>
                  </a:extLst>
                </a:gridCol>
              </a:tblGrid>
              <a:tr h="2486710">
                <a:tc>
                  <a:txBody>
                    <a:bodyPr/>
                    <a:lstStyle/>
                    <a:p>
                      <a:pPr marL="85725" marR="0" lvl="0" indent="0" algn="l" defTabSz="914400" rtl="0" eaLnBrk="1" fontAlgn="auto" latinLnBrk="0" hangingPunct="1">
                        <a:lnSpc>
                          <a:spcPct val="100000"/>
                        </a:lnSpc>
                        <a:spcBef>
                          <a:spcPts val="0"/>
                        </a:spcBef>
                        <a:spcAft>
                          <a:spcPts val="400"/>
                        </a:spcAft>
                        <a:buClrTx/>
                        <a:buSzTx/>
                        <a:buFont typeface="+mj-lt"/>
                        <a:buNone/>
                        <a:tabLst/>
                        <a:defRPr/>
                      </a:pPr>
                      <a:r>
                        <a:rPr kumimoji="0" lang="en-US" sz="675" b="1"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G1.</a:t>
                      </a:r>
                      <a:r>
                        <a:rPr kumimoji="0" lang="en-US" sz="675"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  Speak Up Culture Where Staff Understand How, &amp; Feel Safe, to Report Racism They Witness or Experience</a:t>
                      </a:r>
                    </a:p>
                    <a:p>
                      <a:pPr marL="85725" marR="0" lvl="0" indent="0" algn="l" defTabSz="914400" rtl="0" eaLnBrk="1" fontAlgn="auto" latinLnBrk="0" hangingPunct="1">
                        <a:lnSpc>
                          <a:spcPct val="100000"/>
                        </a:lnSpc>
                        <a:spcBef>
                          <a:spcPts val="0"/>
                        </a:spcBef>
                        <a:spcAft>
                          <a:spcPts val="400"/>
                        </a:spcAft>
                        <a:buClrTx/>
                        <a:buSzTx/>
                        <a:buFont typeface="+mj-lt"/>
                        <a:buNone/>
                        <a:tabLst/>
                        <a:defRPr/>
                      </a:pPr>
                      <a:r>
                        <a:rPr kumimoji="0" lang="en-US" sz="675" b="1"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G2.</a:t>
                      </a:r>
                      <a:r>
                        <a:rPr kumimoji="0" lang="en-US" sz="675"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  Representation of Indigenous People in Leadership Roles Across All Portfolios in Island Health</a:t>
                      </a:r>
                    </a:p>
                  </a:txBody>
                  <a:tcPr marL="68652" marR="68652" marT="34326" marB="34326">
                    <a:lnL w="12700" cap="flat" cmpd="sng" algn="ctr">
                      <a:noFill/>
                      <a:prstDash val="sysDot"/>
                      <a:round/>
                      <a:headEnd type="none" w="med" len="med"/>
                      <a:tailEnd type="none" w="med" len="med"/>
                    </a:lnL>
                    <a:lnR w="12700" cap="flat" cmpd="sng" algn="ctr">
                      <a:noFill/>
                      <a:prstDash val="solid"/>
                      <a:round/>
                      <a:headEnd type="none" w="med" len="med"/>
                      <a:tailEnd type="none" w="med" len="med"/>
                    </a:lnR>
                    <a:lnT w="12700" cap="flat" cmpd="sng" algn="ctr">
                      <a:noFill/>
                      <a:prstDash val="sys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400"/>
                        </a:spcAft>
                        <a:buClrTx/>
                        <a:buSzTx/>
                        <a:buFont typeface="+mj-lt"/>
                        <a:buNone/>
                        <a:tabLst/>
                        <a:defRPr/>
                      </a:pPr>
                      <a:r>
                        <a:rPr kumimoji="0" lang="en-US" sz="675" b="1"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G3.</a:t>
                      </a:r>
                      <a:r>
                        <a:rPr kumimoji="0" lang="en-US" sz="675"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  Access Same Day Island Health Primary Care</a:t>
                      </a:r>
                    </a:p>
                    <a:p>
                      <a:pPr marL="0" marR="0" lvl="0" indent="0" algn="l" defTabSz="914400" rtl="0" eaLnBrk="1" fontAlgn="auto" latinLnBrk="0" hangingPunct="1">
                        <a:lnSpc>
                          <a:spcPct val="100000"/>
                        </a:lnSpc>
                        <a:spcBef>
                          <a:spcPts val="0"/>
                        </a:spcBef>
                        <a:spcAft>
                          <a:spcPts val="400"/>
                        </a:spcAft>
                        <a:buClrTx/>
                        <a:buSzTx/>
                        <a:buFont typeface="+mj-lt"/>
                        <a:buNone/>
                        <a:tabLst/>
                        <a:defRPr/>
                      </a:pPr>
                      <a:r>
                        <a:rPr kumimoji="0" lang="en-US" sz="675" b="1"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G4.</a:t>
                      </a:r>
                      <a:r>
                        <a:rPr kumimoji="0" lang="en-US" sz="675"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  Access to Priority Surgery &amp;  Long Wait-times</a:t>
                      </a:r>
                    </a:p>
                    <a:p>
                      <a:pPr marL="0" marR="0" lvl="0" indent="0" algn="l" defTabSz="914400" rtl="0" eaLnBrk="1" fontAlgn="auto" latinLnBrk="0" hangingPunct="1">
                        <a:lnSpc>
                          <a:spcPct val="100000"/>
                        </a:lnSpc>
                        <a:spcBef>
                          <a:spcPts val="0"/>
                        </a:spcBef>
                        <a:spcAft>
                          <a:spcPts val="400"/>
                        </a:spcAft>
                        <a:buClrTx/>
                        <a:buSzTx/>
                        <a:buFont typeface="+mj-lt"/>
                        <a:buNone/>
                        <a:tabLst/>
                        <a:defRPr/>
                      </a:pPr>
                      <a:r>
                        <a:rPr kumimoji="0" lang="en-US" sz="675" b="1"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G5.</a:t>
                      </a:r>
                      <a:r>
                        <a:rPr kumimoji="0" lang="en-US" sz="675"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  Access to Diagnostics &amp;  Site-Based Targets for MRI and CT Wait-Times</a:t>
                      </a:r>
                    </a:p>
                    <a:p>
                      <a:pPr marL="0" marR="0" lvl="0" indent="0" algn="l" defTabSz="914400" rtl="0" eaLnBrk="1" fontAlgn="auto" latinLnBrk="0" hangingPunct="1">
                        <a:lnSpc>
                          <a:spcPct val="100000"/>
                        </a:lnSpc>
                        <a:spcBef>
                          <a:spcPts val="0"/>
                        </a:spcBef>
                        <a:spcAft>
                          <a:spcPts val="400"/>
                        </a:spcAft>
                        <a:buClrTx/>
                        <a:buSzTx/>
                        <a:buFont typeface="+mj-lt"/>
                        <a:buNone/>
                        <a:tabLst/>
                        <a:defRPr/>
                      </a:pPr>
                      <a:r>
                        <a:rPr kumimoji="0" lang="en-US" sz="675" b="1"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G6.</a:t>
                      </a:r>
                      <a:r>
                        <a:rPr kumimoji="0" lang="en-US" sz="675"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  Timely &amp; Appropriate Access to LTC</a:t>
                      </a:r>
                    </a:p>
                    <a:p>
                      <a:pPr marL="0" marR="0" lvl="0" indent="0" algn="l" defTabSz="914400" rtl="0" eaLnBrk="1" fontAlgn="auto" latinLnBrk="0" hangingPunct="1">
                        <a:lnSpc>
                          <a:spcPct val="100000"/>
                        </a:lnSpc>
                        <a:spcBef>
                          <a:spcPts val="0"/>
                        </a:spcBef>
                        <a:spcAft>
                          <a:spcPts val="400"/>
                        </a:spcAft>
                        <a:buClrTx/>
                        <a:buSzTx/>
                        <a:buFont typeface="+mj-lt"/>
                        <a:buNone/>
                        <a:tabLst/>
                        <a:defRPr/>
                      </a:pPr>
                      <a:r>
                        <a:rPr kumimoji="0" lang="en-US" sz="675" b="1"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G7.</a:t>
                      </a:r>
                      <a:r>
                        <a:rPr kumimoji="0" lang="en-US" sz="675"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  Access to MHSU Treatment &amp; Services ( Urgent Mental Health Assessment,  Detox Wait-Times,  Community Counselling Clients)</a:t>
                      </a:r>
                    </a:p>
                    <a:p>
                      <a:pPr marL="0" marR="0" lvl="0" indent="0" algn="l" defTabSz="914400" rtl="0" eaLnBrk="1" fontAlgn="auto" latinLnBrk="0" hangingPunct="1">
                        <a:lnSpc>
                          <a:spcPct val="100000"/>
                        </a:lnSpc>
                        <a:spcBef>
                          <a:spcPts val="0"/>
                        </a:spcBef>
                        <a:spcAft>
                          <a:spcPts val="400"/>
                        </a:spcAft>
                        <a:buClrTx/>
                        <a:buSzTx/>
                        <a:buFont typeface="+mj-lt"/>
                        <a:buNone/>
                        <a:tabLst/>
                        <a:defRPr/>
                      </a:pPr>
                      <a:r>
                        <a:rPr kumimoji="0" lang="en-US" sz="675" b="1"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G8.</a:t>
                      </a:r>
                      <a:r>
                        <a:rPr kumimoji="0" lang="en-US" sz="675"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  Acute Sites in Collaboration with Local Indigenous Communities &amp; Partners have Partnership Tables to Strengthen Relationships &amp; Address Concerns</a:t>
                      </a:r>
                      <a:endParaRPr kumimoji="0" lang="en-CA" sz="675"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endParaRP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ys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400"/>
                        </a:spcAft>
                        <a:buClrTx/>
                        <a:buSzTx/>
                        <a:buFont typeface="+mj-lt"/>
                        <a:buNone/>
                        <a:tabLst/>
                        <a:defRPr/>
                      </a:pPr>
                      <a:r>
                        <a:rPr kumimoji="0" lang="en-US" sz="675" b="1"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G9.</a:t>
                      </a:r>
                      <a:r>
                        <a:rPr kumimoji="0" lang="en-US" sz="675"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  </a:t>
                      </a:r>
                      <a:r>
                        <a:rPr kumimoji="0" lang="en-CA" sz="675"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Key Practice Standards </a:t>
                      </a:r>
                      <a:r>
                        <a:rPr kumimoji="0" lang="en-CA" sz="675" b="0" i="1"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(Candidates)</a:t>
                      </a:r>
                    </a:p>
                    <a:p>
                      <a:pPr marL="95250" marR="0" lvl="0" indent="-952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675"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Best Possible Medication History (BPMH) &amp; Medication Reconciliation</a:t>
                      </a:r>
                    </a:p>
                    <a:p>
                      <a:pPr marL="95250" marR="0" lvl="0" indent="-952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675"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Advance Care Planning &amp; MOST</a:t>
                      </a:r>
                    </a:p>
                    <a:p>
                      <a:pPr marL="95250" marR="0" lvl="0" indent="-952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675"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Pre-hospital Functional Assessment on Admission</a:t>
                      </a:r>
                    </a:p>
                    <a:p>
                      <a:pPr marL="95250" marR="0" lvl="0" indent="-9525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675"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Delirium Detection &amp; Prevention</a:t>
                      </a:r>
                    </a:p>
                    <a:p>
                      <a:pPr marL="0" marR="0" lvl="0" indent="0" algn="l" defTabSz="914400" rtl="0" eaLnBrk="1" fontAlgn="auto" latinLnBrk="0" hangingPunct="1">
                        <a:lnSpc>
                          <a:spcPct val="100000"/>
                        </a:lnSpc>
                        <a:spcBef>
                          <a:spcPts val="0"/>
                        </a:spcBef>
                        <a:spcAft>
                          <a:spcPts val="400"/>
                        </a:spcAft>
                        <a:buClrTx/>
                        <a:buSzTx/>
                        <a:buFont typeface="+mj-lt"/>
                        <a:buNone/>
                        <a:tabLst/>
                        <a:defRPr/>
                      </a:pPr>
                      <a:r>
                        <a:rPr kumimoji="0" lang="en-US" sz="675" b="1"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G10.</a:t>
                      </a:r>
                      <a:r>
                        <a:rPr kumimoji="0" lang="en-US" sz="675"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  Key</a:t>
                      </a:r>
                      <a:r>
                        <a:rPr kumimoji="0" lang="en-CA" sz="675"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 Performance Targets </a:t>
                      </a:r>
                      <a:r>
                        <a:rPr kumimoji="0" lang="en-CA" sz="675" b="0" i="1"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(Candidates)</a:t>
                      </a:r>
                    </a:p>
                    <a:p>
                      <a:pPr marL="87313" marR="0" lvl="0" indent="-825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675"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Appropriate Use of Antipsychotics</a:t>
                      </a:r>
                    </a:p>
                    <a:p>
                      <a:pPr marL="87313" marR="0" lvl="0" indent="-8255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675"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Patient Safety Events With Completed Reviews</a:t>
                      </a:r>
                      <a:endParaRPr kumimoji="0" lang="en-CA" sz="675"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400"/>
                        </a:spcAft>
                        <a:buClrTx/>
                        <a:buSzTx/>
                        <a:buFont typeface="+mj-lt"/>
                        <a:buNone/>
                        <a:tabLst/>
                        <a:defRPr/>
                      </a:pPr>
                      <a:r>
                        <a:rPr kumimoji="0" lang="en-CA" sz="675" b="1"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G11.</a:t>
                      </a:r>
                      <a:r>
                        <a:rPr kumimoji="0" lang="en-CA" sz="675"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 </a:t>
                      </a:r>
                      <a:r>
                        <a:rPr kumimoji="0" lang="en-US" sz="675"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 Patient Experience Using Relationally-Focused &amp; Accountable Approaches to Prevent Harm &amp; Promote Healing</a:t>
                      </a: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ys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400"/>
                        </a:spcAft>
                        <a:buClrTx/>
                        <a:buSzTx/>
                        <a:buFont typeface="+mj-lt"/>
                        <a:buNone/>
                        <a:tabLst/>
                        <a:defRPr/>
                      </a:pPr>
                      <a:r>
                        <a:rPr kumimoji="0" lang="en-US" sz="675" b="1" i="0" u="none" strike="noStrike" kern="1200" cap="none" spc="0" normalizeH="0" baseline="0" noProof="0" dirty="0">
                          <a:ln>
                            <a:noFill/>
                          </a:ln>
                          <a:solidFill>
                            <a:schemeClr val="accent2"/>
                          </a:solidFill>
                          <a:effectLst/>
                          <a:uLnTx/>
                          <a:uFillTx/>
                          <a:latin typeface="+mn-lt"/>
                          <a:ea typeface="+mn-ea"/>
                          <a:cs typeface="Segoe UI" panose="020B0502040204020203" pitchFamily="34" charset="0"/>
                          <a:sym typeface="Wingdings" panose="05000000000000000000" pitchFamily="2" charset="2"/>
                        </a:rPr>
                        <a:t>G12.</a:t>
                      </a:r>
                      <a:r>
                        <a:rPr kumimoji="0" lang="en-US" sz="675" b="0" i="0" u="none" strike="noStrike" kern="1200" cap="none" spc="0" normalizeH="0" baseline="0" noProof="0" dirty="0">
                          <a:ln>
                            <a:noFill/>
                          </a:ln>
                          <a:solidFill>
                            <a:schemeClr val="accent2"/>
                          </a:solidFill>
                          <a:effectLst/>
                          <a:uLnTx/>
                          <a:uFillTx/>
                          <a:latin typeface="+mn-lt"/>
                          <a:ea typeface="+mn-ea"/>
                          <a:cs typeface="Segoe UI" panose="020B0502040204020203" pitchFamily="34" charset="0"/>
                          <a:sym typeface="Wingdings" panose="05000000000000000000" pitchFamily="2" charset="2"/>
                        </a:rPr>
                        <a:t>  Employees &amp; Medical Staff Report Leadership Cares About Their Safety &amp; Well-being, Inclusive of Medical &amp; Indigenous Staff</a:t>
                      </a:r>
                    </a:p>
                    <a:p>
                      <a:pPr marL="0" marR="0" lvl="0" indent="0" algn="l" defTabSz="914400" rtl="0" eaLnBrk="1" fontAlgn="auto" latinLnBrk="0" hangingPunct="1">
                        <a:lnSpc>
                          <a:spcPct val="100000"/>
                        </a:lnSpc>
                        <a:spcBef>
                          <a:spcPts val="0"/>
                        </a:spcBef>
                        <a:spcAft>
                          <a:spcPts val="400"/>
                        </a:spcAft>
                        <a:buClrTx/>
                        <a:buSzTx/>
                        <a:buFont typeface="+mj-lt"/>
                        <a:buNone/>
                        <a:tabLst/>
                        <a:defRPr/>
                      </a:pPr>
                      <a:r>
                        <a:rPr kumimoji="0" lang="en-US" sz="675" b="1" i="0" u="none" strike="noStrike" kern="1200" cap="none" spc="0" normalizeH="0" baseline="0" noProof="0" dirty="0">
                          <a:ln>
                            <a:noFill/>
                          </a:ln>
                          <a:solidFill>
                            <a:schemeClr val="accent2"/>
                          </a:solidFill>
                          <a:effectLst/>
                          <a:uLnTx/>
                          <a:uFillTx/>
                          <a:latin typeface="+mn-lt"/>
                          <a:ea typeface="+mn-ea"/>
                          <a:cs typeface="Segoe UI" panose="020B0502040204020203" pitchFamily="34" charset="0"/>
                          <a:sym typeface="Wingdings" panose="05000000000000000000" pitchFamily="2" charset="2"/>
                        </a:rPr>
                        <a:t>G13.</a:t>
                      </a:r>
                      <a:r>
                        <a:rPr kumimoji="0" lang="en-US" sz="675" b="0" i="0" u="none" strike="noStrike" kern="1200" cap="none" spc="0" normalizeH="0" baseline="0" noProof="0" dirty="0">
                          <a:ln>
                            <a:noFill/>
                          </a:ln>
                          <a:solidFill>
                            <a:schemeClr val="accent2"/>
                          </a:solidFill>
                          <a:effectLst/>
                          <a:uLnTx/>
                          <a:uFillTx/>
                          <a:latin typeface="+mn-lt"/>
                          <a:ea typeface="+mn-ea"/>
                          <a:cs typeface="Segoe UI" panose="020B0502040204020203" pitchFamily="34" charset="0"/>
                          <a:sym typeface="Wingdings" panose="05000000000000000000" pitchFamily="2" charset="2"/>
                        </a:rPr>
                        <a:t>  Workplace Injury</a:t>
                      </a:r>
                      <a:endParaRPr kumimoji="0" lang="en-CA" sz="675" b="0" i="0" u="none" strike="noStrike" kern="1200" cap="none" spc="0" normalizeH="0" baseline="0" noProof="0" dirty="0">
                        <a:ln>
                          <a:noFill/>
                        </a:ln>
                        <a:solidFill>
                          <a:schemeClr val="accent2"/>
                        </a:solidFill>
                        <a:effectLst/>
                        <a:uLnTx/>
                        <a:uFillTx/>
                        <a:latin typeface="+mn-lt"/>
                        <a:ea typeface="+mn-ea"/>
                        <a:cs typeface="Segoe UI" panose="020B0502040204020203" pitchFamily="34" charset="0"/>
                        <a:sym typeface="Wingdings" panose="05000000000000000000" pitchFamily="2" charset="2"/>
                      </a:endParaRP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ys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400"/>
                        </a:spcAft>
                        <a:buClrTx/>
                        <a:buSzTx/>
                        <a:buFont typeface="+mj-lt"/>
                        <a:buNone/>
                        <a:tabLst/>
                        <a:defRPr/>
                      </a:pPr>
                      <a:r>
                        <a:rPr kumimoji="0" lang="en-CA" sz="675" b="1" i="0" u="none" strike="noStrike" kern="1200" cap="none" spc="0" normalizeH="0" baseline="0" noProof="0" dirty="0">
                          <a:ln>
                            <a:noFill/>
                          </a:ln>
                          <a:solidFill>
                            <a:srgbClr val="ED7D31"/>
                          </a:solidFill>
                          <a:effectLst/>
                          <a:uLnTx/>
                          <a:uFillTx/>
                          <a:latin typeface="+mn-lt"/>
                          <a:ea typeface="+mn-ea"/>
                          <a:cs typeface="Segoe UI" panose="020B0502040204020203" pitchFamily="34" charset="0"/>
                          <a:sym typeface="Wingdings" panose="05000000000000000000" pitchFamily="2" charset="2"/>
                        </a:rPr>
                        <a:t>G14.</a:t>
                      </a:r>
                      <a:r>
                        <a:rPr kumimoji="0" lang="en-CA" sz="675" b="0" i="0" u="none" strike="noStrike" kern="1200" cap="none" spc="0" normalizeH="0" baseline="0" noProof="0" dirty="0">
                          <a:ln>
                            <a:noFill/>
                          </a:ln>
                          <a:solidFill>
                            <a:srgbClr val="ED7D31"/>
                          </a:solidFill>
                          <a:effectLst/>
                          <a:uLnTx/>
                          <a:uFillTx/>
                          <a:latin typeface="+mn-lt"/>
                          <a:ea typeface="+mn-ea"/>
                          <a:cs typeface="Segoe UI" panose="020B0502040204020203" pitchFamily="34" charset="0"/>
                          <a:sym typeface="Wingdings" panose="05000000000000000000" pitchFamily="2" charset="2"/>
                        </a:rPr>
                        <a:t>  Workforce Capacity (</a:t>
                      </a:r>
                      <a:r>
                        <a:rPr kumimoji="0" lang="en-CA" sz="675" b="0" i="0" u="none" strike="noStrike" kern="1200" cap="none" spc="0" normalizeH="0" baseline="0" noProof="0" dirty="0">
                          <a:ln>
                            <a:noFill/>
                          </a:ln>
                          <a:solidFill>
                            <a:schemeClr val="accent2"/>
                          </a:solidFill>
                          <a:effectLst/>
                          <a:uLnTx/>
                          <a:uFillTx/>
                          <a:latin typeface="+mn-lt"/>
                          <a:ea typeface="+mn-ea"/>
                          <a:cs typeface="Segoe UI" panose="020B0502040204020203" pitchFamily="34" charset="0"/>
                          <a:sym typeface="Wingdings" panose="05000000000000000000" pitchFamily="2" charset="2"/>
                        </a:rPr>
                        <a:t> Medical Staff Recruited, </a:t>
                      </a:r>
                      <a:r>
                        <a:rPr kumimoji="0" lang="en-CA" sz="675" b="0" i="0" u="none" strike="noStrike" kern="1200" cap="none" spc="0" normalizeH="0" baseline="0" noProof="0" dirty="0">
                          <a:ln>
                            <a:noFill/>
                          </a:ln>
                          <a:solidFill>
                            <a:srgbClr val="ED7D31"/>
                          </a:solidFill>
                          <a:effectLst/>
                          <a:uLnTx/>
                          <a:uFillTx/>
                          <a:latin typeface="+mn-lt"/>
                          <a:ea typeface="+mn-ea"/>
                          <a:cs typeface="Segoe UI" panose="020B0502040204020203" pitchFamily="34" charset="0"/>
                          <a:sym typeface="Wingdings" panose="05000000000000000000" pitchFamily="2" charset="2"/>
                        </a:rPr>
                        <a:t> New Types of Roles</a:t>
                      </a:r>
                      <a:r>
                        <a:rPr kumimoji="0" lang="en-CA" sz="675" b="0" i="0" u="none" strike="noStrike" kern="1200" cap="none" spc="0" normalizeH="0" baseline="0" noProof="0" dirty="0">
                          <a:ln>
                            <a:noFill/>
                          </a:ln>
                          <a:solidFill>
                            <a:schemeClr val="accent2"/>
                          </a:solidFill>
                          <a:effectLst/>
                          <a:uLnTx/>
                          <a:uFillTx/>
                          <a:latin typeface="+mn-lt"/>
                          <a:ea typeface="+mn-ea"/>
                          <a:cs typeface="Segoe UI" panose="020B0502040204020203" pitchFamily="34" charset="0"/>
                          <a:sym typeface="Wingdings" panose="05000000000000000000" pitchFamily="2" charset="2"/>
                        </a:rPr>
                        <a:t>, &amp; </a:t>
                      </a:r>
                      <a:r>
                        <a:rPr kumimoji="0" lang="en-CA" sz="675" b="0" i="0" u="none" strike="noStrike" kern="1200" cap="none" spc="0" normalizeH="0" baseline="0" noProof="0" dirty="0">
                          <a:ln>
                            <a:noFill/>
                          </a:ln>
                          <a:solidFill>
                            <a:srgbClr val="ED7D31"/>
                          </a:solidFill>
                          <a:effectLst/>
                          <a:uLnTx/>
                          <a:uFillTx/>
                          <a:latin typeface="+mn-lt"/>
                          <a:ea typeface="+mn-ea"/>
                          <a:cs typeface="Segoe UI" panose="020B0502040204020203" pitchFamily="34" charset="0"/>
                          <a:sym typeface="Wingdings" panose="05000000000000000000" pitchFamily="2" charset="2"/>
                        </a:rPr>
                        <a:t> Total Worked Hours)</a:t>
                      </a:r>
                    </a:p>
                    <a:p>
                      <a:pPr marL="0" marR="0" lvl="0" indent="0" algn="l" defTabSz="914400" rtl="0" eaLnBrk="1" fontAlgn="auto" latinLnBrk="0" hangingPunct="1">
                        <a:lnSpc>
                          <a:spcPct val="100000"/>
                        </a:lnSpc>
                        <a:spcBef>
                          <a:spcPts val="0"/>
                        </a:spcBef>
                        <a:spcAft>
                          <a:spcPts val="400"/>
                        </a:spcAft>
                        <a:buClrTx/>
                        <a:buSzTx/>
                        <a:buFont typeface="+mj-lt"/>
                        <a:buNone/>
                        <a:tabLst/>
                        <a:defRPr/>
                      </a:pPr>
                      <a:r>
                        <a:rPr kumimoji="0" lang="en-US" sz="675" b="1" i="0" u="none" strike="noStrike" kern="1200" cap="none" spc="0" normalizeH="0" baseline="0" noProof="0" dirty="0">
                          <a:ln>
                            <a:noFill/>
                          </a:ln>
                          <a:solidFill>
                            <a:srgbClr val="ED7D31"/>
                          </a:solidFill>
                          <a:effectLst/>
                          <a:uLnTx/>
                          <a:uFillTx/>
                          <a:latin typeface="+mn-lt"/>
                          <a:ea typeface="+mn-ea"/>
                          <a:cs typeface="Segoe UI" panose="020B0502040204020203" pitchFamily="34" charset="0"/>
                          <a:sym typeface="Wingdings" panose="05000000000000000000" pitchFamily="2" charset="2"/>
                        </a:rPr>
                        <a:t>G15. </a:t>
                      </a:r>
                      <a:r>
                        <a:rPr kumimoji="0" lang="en-US" sz="675" b="0" i="0" u="none" strike="noStrike" kern="1200" cap="none" spc="0" normalizeH="0" baseline="0" noProof="0" dirty="0">
                          <a:ln>
                            <a:noFill/>
                          </a:ln>
                          <a:solidFill>
                            <a:srgbClr val="ED7D31"/>
                          </a:solidFill>
                          <a:effectLst/>
                          <a:uLnTx/>
                          <a:uFillTx/>
                          <a:latin typeface="+mn-lt"/>
                          <a:ea typeface="+mn-ea"/>
                          <a:cs typeface="Segoe UI" panose="020B0502040204020203" pitchFamily="34" charset="0"/>
                          <a:sym typeface="Wingdings" panose="05000000000000000000" pitchFamily="2" charset="2"/>
                        </a:rPr>
                        <a:t> Staff &amp; Medical Staff Engagement with</a:t>
                      </a:r>
                      <a:br>
                        <a:rPr kumimoji="0" lang="en-US" sz="675" b="0" i="0" u="none" strike="noStrike" kern="1200" cap="none" spc="0" normalizeH="0" baseline="0" noProof="0" dirty="0">
                          <a:ln>
                            <a:noFill/>
                          </a:ln>
                          <a:solidFill>
                            <a:srgbClr val="ED7D31"/>
                          </a:solidFill>
                          <a:effectLst/>
                          <a:uLnTx/>
                          <a:uFillTx/>
                          <a:latin typeface="+mn-lt"/>
                          <a:ea typeface="+mn-ea"/>
                          <a:cs typeface="Segoe UI" panose="020B0502040204020203" pitchFamily="34" charset="0"/>
                          <a:sym typeface="Wingdings" panose="05000000000000000000" pitchFamily="2" charset="2"/>
                        </a:rPr>
                      </a:br>
                      <a:r>
                        <a:rPr kumimoji="0" lang="en-US" sz="675" b="0" i="0" u="none" strike="noStrike" kern="1200" cap="none" spc="0" normalizeH="0" baseline="0" noProof="0" dirty="0">
                          <a:ln>
                            <a:noFill/>
                          </a:ln>
                          <a:solidFill>
                            <a:srgbClr val="ED7D31"/>
                          </a:solidFill>
                          <a:effectLst/>
                          <a:uLnTx/>
                          <a:uFillTx/>
                          <a:latin typeface="+mn-lt"/>
                          <a:ea typeface="+mn-ea"/>
                          <a:cs typeface="Segoe UI" panose="020B0502040204020203" pitchFamily="34" charset="0"/>
                          <a:sym typeface="Wingdings" panose="05000000000000000000" pitchFamily="2" charset="2"/>
                        </a:rPr>
                        <a:t> Staff Report Open &amp; Honest Communications,  Recognition for Good Work</a:t>
                      </a: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ys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400"/>
                        </a:spcAft>
                        <a:buClrTx/>
                        <a:buSzTx/>
                        <a:buFont typeface="+mj-lt"/>
                        <a:buNone/>
                        <a:tabLst/>
                        <a:defRPr/>
                      </a:pPr>
                      <a:r>
                        <a:rPr kumimoji="0" lang="en-US" sz="675" b="1" i="0" u="none" strike="noStrike" kern="1200" cap="none" spc="0" normalizeH="0" baseline="0" noProof="0" dirty="0">
                          <a:ln>
                            <a:noFill/>
                          </a:ln>
                          <a:solidFill>
                            <a:schemeClr val="accent6"/>
                          </a:solidFill>
                          <a:effectLst/>
                          <a:uLnTx/>
                          <a:uFillTx/>
                          <a:latin typeface="+mn-lt"/>
                          <a:ea typeface="+mn-ea"/>
                          <a:cs typeface="Segoe UI" panose="020B0502040204020203" pitchFamily="34" charset="0"/>
                          <a:sym typeface="Wingdings" panose="05000000000000000000" pitchFamily="2" charset="2"/>
                        </a:rPr>
                        <a:t>G16. </a:t>
                      </a:r>
                      <a:r>
                        <a:rPr kumimoji="0" lang="en-US" sz="675" b="0" i="0" u="none" strike="noStrike" kern="1200" cap="none" spc="0" normalizeH="0" baseline="0" noProof="0" dirty="0">
                          <a:ln>
                            <a:noFill/>
                          </a:ln>
                          <a:solidFill>
                            <a:schemeClr val="accent6"/>
                          </a:solidFill>
                          <a:effectLst/>
                          <a:uLnTx/>
                          <a:uFillTx/>
                          <a:latin typeface="+mn-lt"/>
                          <a:ea typeface="+mn-ea"/>
                          <a:cs typeface="Segoe UI" panose="020B0502040204020203" pitchFamily="34" charset="0"/>
                          <a:sym typeface="Wingdings" panose="05000000000000000000" pitchFamily="2" charset="2"/>
                        </a:rPr>
                        <a:t> Community Care Services, including Access to LTC from Community, to  Need for Hospital Utilization</a:t>
                      </a:r>
                    </a:p>
                    <a:p>
                      <a:pPr marL="0" marR="0" lvl="0" indent="0" algn="l" defTabSz="914400" rtl="0" eaLnBrk="1" fontAlgn="auto" latinLnBrk="0" hangingPunct="1">
                        <a:lnSpc>
                          <a:spcPct val="100000"/>
                        </a:lnSpc>
                        <a:spcBef>
                          <a:spcPts val="0"/>
                        </a:spcBef>
                        <a:spcAft>
                          <a:spcPts val="400"/>
                        </a:spcAft>
                        <a:buClrTx/>
                        <a:buSzTx/>
                        <a:buFont typeface="+mj-lt"/>
                        <a:buNone/>
                        <a:tabLst/>
                        <a:defRPr/>
                      </a:pPr>
                      <a:r>
                        <a:rPr kumimoji="0" lang="en-US" sz="675" b="1" i="0" u="none" strike="noStrike" kern="1200" cap="none" spc="0" normalizeH="0" baseline="0" noProof="0" dirty="0">
                          <a:ln>
                            <a:noFill/>
                          </a:ln>
                          <a:solidFill>
                            <a:schemeClr val="accent6"/>
                          </a:solidFill>
                          <a:effectLst/>
                          <a:uLnTx/>
                          <a:uFillTx/>
                          <a:latin typeface="+mn-lt"/>
                          <a:ea typeface="+mn-ea"/>
                          <a:cs typeface="Segoe UI" panose="020B0502040204020203" pitchFamily="34" charset="0"/>
                          <a:sym typeface="Wingdings" panose="05000000000000000000" pitchFamily="2" charset="2"/>
                        </a:rPr>
                        <a:t>G17.</a:t>
                      </a:r>
                      <a:r>
                        <a:rPr kumimoji="0" lang="en-US" sz="675" b="0" i="0" u="none" strike="noStrike" kern="1200" cap="none" spc="0" normalizeH="0" baseline="0" noProof="0" dirty="0">
                          <a:ln>
                            <a:noFill/>
                          </a:ln>
                          <a:solidFill>
                            <a:schemeClr val="accent6"/>
                          </a:solidFill>
                          <a:effectLst/>
                          <a:uLnTx/>
                          <a:uFillTx/>
                          <a:latin typeface="+mn-lt"/>
                          <a:ea typeface="+mn-ea"/>
                          <a:cs typeface="Segoe UI" panose="020B0502040204020203" pitchFamily="34" charset="0"/>
                          <a:sym typeface="Wingdings" panose="05000000000000000000" pitchFamily="2" charset="2"/>
                        </a:rPr>
                        <a:t>  Effective, Responsive Hospital Care &amp;  Wait-Time for Inpatient Bed at Each Site</a:t>
                      </a:r>
                    </a:p>
                    <a:p>
                      <a:pPr marL="0" marR="0" lvl="0" indent="0" algn="l" defTabSz="914400" rtl="0" eaLnBrk="1" fontAlgn="auto" latinLnBrk="0" hangingPunct="1">
                        <a:lnSpc>
                          <a:spcPct val="100000"/>
                        </a:lnSpc>
                        <a:spcBef>
                          <a:spcPts val="0"/>
                        </a:spcBef>
                        <a:spcAft>
                          <a:spcPts val="400"/>
                        </a:spcAft>
                        <a:buClrTx/>
                        <a:buSzTx/>
                        <a:buFont typeface="+mj-lt"/>
                        <a:buNone/>
                        <a:tabLst/>
                        <a:defRPr/>
                      </a:pPr>
                      <a:r>
                        <a:rPr kumimoji="0" lang="en-US" sz="675" b="1" i="0" u="none" strike="noStrike" kern="1200" cap="none" spc="0" normalizeH="0" baseline="0" noProof="0" dirty="0">
                          <a:ln>
                            <a:noFill/>
                          </a:ln>
                          <a:solidFill>
                            <a:schemeClr val="accent6"/>
                          </a:solidFill>
                          <a:effectLst/>
                          <a:uLnTx/>
                          <a:uFillTx/>
                          <a:latin typeface="+mn-lt"/>
                          <a:ea typeface="+mn-ea"/>
                          <a:cs typeface="Segoe UI" panose="020B0502040204020203" pitchFamily="34" charset="0"/>
                          <a:sym typeface="Wingdings" panose="05000000000000000000" pitchFamily="2" charset="2"/>
                        </a:rPr>
                        <a:t>G18.</a:t>
                      </a:r>
                      <a:r>
                        <a:rPr kumimoji="0" lang="en-US" sz="675" b="0" i="0" u="none" strike="noStrike" kern="1200" cap="none" spc="0" normalizeH="0" baseline="0" noProof="0" dirty="0">
                          <a:ln>
                            <a:noFill/>
                          </a:ln>
                          <a:solidFill>
                            <a:schemeClr val="accent6"/>
                          </a:solidFill>
                          <a:effectLst/>
                          <a:uLnTx/>
                          <a:uFillTx/>
                          <a:latin typeface="+mn-lt"/>
                          <a:ea typeface="+mn-ea"/>
                          <a:cs typeface="Segoe UI" panose="020B0502040204020203" pitchFamily="34" charset="0"/>
                          <a:sym typeface="Wingdings" panose="05000000000000000000" pitchFamily="2" charset="2"/>
                        </a:rPr>
                        <a:t>  Navigation to Community-Based Services for Complex Frail Elderly &amp; MHSU Clients</a:t>
                      </a:r>
                    </a:p>
                    <a:p>
                      <a:pPr marL="0" marR="0" lvl="0" indent="0" algn="l" defTabSz="914400" rtl="0" eaLnBrk="1" fontAlgn="auto" latinLnBrk="0" hangingPunct="1">
                        <a:lnSpc>
                          <a:spcPct val="100000"/>
                        </a:lnSpc>
                        <a:spcBef>
                          <a:spcPts val="0"/>
                        </a:spcBef>
                        <a:spcAft>
                          <a:spcPts val="400"/>
                        </a:spcAft>
                        <a:buClrTx/>
                        <a:buSzTx/>
                        <a:buFont typeface="+mj-lt"/>
                        <a:buNone/>
                        <a:tabLst/>
                        <a:defRPr/>
                      </a:pPr>
                      <a:r>
                        <a:rPr kumimoji="0" lang="en-CA" sz="675" b="1" i="0" u="none" strike="noStrike" kern="1200" cap="none" spc="0" normalizeH="0" baseline="0" noProof="0" dirty="0">
                          <a:ln>
                            <a:noFill/>
                          </a:ln>
                          <a:solidFill>
                            <a:schemeClr val="accent6"/>
                          </a:solidFill>
                          <a:effectLst/>
                          <a:uLnTx/>
                          <a:uFillTx/>
                          <a:latin typeface="+mn-lt"/>
                          <a:ea typeface="+mn-ea"/>
                          <a:cs typeface="Segoe UI" panose="020B0502040204020203" pitchFamily="34" charset="0"/>
                          <a:sym typeface="Wingdings" panose="05000000000000000000" pitchFamily="2" charset="2"/>
                        </a:rPr>
                        <a:t>G19. A</a:t>
                      </a:r>
                      <a:r>
                        <a:rPr kumimoji="0" lang="en-CA" sz="675" b="0" i="0" u="none" strike="noStrike" kern="1200" cap="none" spc="0" normalizeH="0" baseline="0" noProof="0" dirty="0">
                          <a:ln>
                            <a:noFill/>
                          </a:ln>
                          <a:solidFill>
                            <a:schemeClr val="accent6"/>
                          </a:solidFill>
                          <a:effectLst/>
                          <a:uLnTx/>
                          <a:uFillTx/>
                          <a:latin typeface="+mn-lt"/>
                          <a:ea typeface="+mn-ea"/>
                          <a:cs typeface="Segoe UI" panose="020B0502040204020203" pitchFamily="34" charset="0"/>
                          <a:sym typeface="Wingdings" panose="05000000000000000000" pitchFamily="2" charset="2"/>
                        </a:rPr>
                        <a:t> </a:t>
                      </a:r>
                      <a:r>
                        <a:rPr kumimoji="0" lang="en-US" sz="675" b="0" i="0" u="none" strike="noStrike" kern="1200" cap="none" spc="0" normalizeH="0" baseline="0" noProof="0" dirty="0">
                          <a:ln>
                            <a:noFill/>
                          </a:ln>
                          <a:solidFill>
                            <a:schemeClr val="accent6"/>
                          </a:solidFill>
                          <a:effectLst/>
                          <a:uLnTx/>
                          <a:uFillTx/>
                          <a:latin typeface="+mn-lt"/>
                          <a:ea typeface="+mn-ea"/>
                          <a:cs typeface="Segoe UI" panose="020B0502040204020203" pitchFamily="34" charset="0"/>
                          <a:sym typeface="Wingdings" panose="05000000000000000000" pitchFamily="2" charset="2"/>
                        </a:rPr>
                        <a:t> Virtual Care Services ( Community Virtual Care Clients &amp;  Regional Services), </a:t>
                      </a:r>
                      <a:r>
                        <a:rPr kumimoji="0" lang="en-CA" sz="675" b="1" i="0" u="none" strike="noStrike" kern="1200" cap="none" spc="0" normalizeH="0" baseline="0" noProof="0" dirty="0">
                          <a:ln>
                            <a:noFill/>
                          </a:ln>
                          <a:solidFill>
                            <a:schemeClr val="accent6"/>
                          </a:solidFill>
                          <a:effectLst/>
                          <a:uLnTx/>
                          <a:uFillTx/>
                          <a:latin typeface="+mn-lt"/>
                          <a:ea typeface="+mn-ea"/>
                          <a:cs typeface="Segoe UI" panose="020B0502040204020203" pitchFamily="34" charset="0"/>
                          <a:sym typeface="Wingdings" panose="05000000000000000000" pitchFamily="2" charset="2"/>
                        </a:rPr>
                        <a:t>B</a:t>
                      </a:r>
                      <a:r>
                        <a:rPr kumimoji="0" lang="en-CA" sz="675" b="0" i="0" u="none" strike="noStrike" kern="1200" cap="none" spc="0" normalizeH="0" baseline="0" noProof="0" dirty="0">
                          <a:ln>
                            <a:noFill/>
                          </a:ln>
                          <a:solidFill>
                            <a:schemeClr val="accent6"/>
                          </a:solidFill>
                          <a:effectLst/>
                          <a:uLnTx/>
                          <a:uFillTx/>
                          <a:latin typeface="+mn-lt"/>
                          <a:ea typeface="+mn-ea"/>
                          <a:cs typeface="Segoe UI" panose="020B0502040204020203" pitchFamily="34" charset="0"/>
                          <a:sym typeface="Wingdings" panose="05000000000000000000" pitchFamily="2" charset="2"/>
                        </a:rPr>
                        <a:t> </a:t>
                      </a:r>
                      <a:r>
                        <a:rPr kumimoji="0" lang="en-US" sz="675" b="0" i="0" u="none" strike="noStrike" kern="1200" cap="none" spc="0" normalizeH="0" baseline="0" noProof="0" dirty="0">
                          <a:ln>
                            <a:noFill/>
                          </a:ln>
                          <a:solidFill>
                            <a:schemeClr val="accent6"/>
                          </a:solidFill>
                          <a:effectLst/>
                          <a:uLnTx/>
                          <a:uFillTx/>
                          <a:latin typeface="+mn-lt"/>
                          <a:ea typeface="+mn-ea"/>
                          <a:cs typeface="Segoe UI" panose="020B0502040204020203" pitchFamily="34" charset="0"/>
                          <a:sym typeface="Wingdings" panose="05000000000000000000" pitchFamily="2" charset="2"/>
                        </a:rPr>
                        <a:t> Patient Engagement &amp; Activation ( Portal Enrollment,  Notes Released,  Notes Viewed)</a:t>
                      </a:r>
                    </a:p>
                    <a:p>
                      <a:pPr marL="0" marR="0" lvl="0" indent="0" algn="l" defTabSz="914400" rtl="0" eaLnBrk="1" fontAlgn="auto" latinLnBrk="0" hangingPunct="1">
                        <a:lnSpc>
                          <a:spcPct val="100000"/>
                        </a:lnSpc>
                        <a:spcBef>
                          <a:spcPts val="0"/>
                        </a:spcBef>
                        <a:spcAft>
                          <a:spcPts val="400"/>
                        </a:spcAft>
                        <a:buClrTx/>
                        <a:buSzTx/>
                        <a:buFont typeface="+mj-lt"/>
                        <a:buNone/>
                        <a:tabLst/>
                        <a:defRPr/>
                      </a:pPr>
                      <a:r>
                        <a:rPr lang="en-US" sz="675" b="1" i="0" kern="1200" dirty="0">
                          <a:solidFill>
                            <a:srgbClr val="70AD47"/>
                          </a:solidFill>
                          <a:effectLst/>
                          <a:latin typeface="+mn-lt"/>
                          <a:ea typeface="Times New Roman" panose="02020603050405020304" pitchFamily="18" charset="0"/>
                          <a:cs typeface="Segoe UI" panose="020B0502040204020203" pitchFamily="34" charset="0"/>
                          <a:sym typeface="Wingdings" panose="05000000000000000000" pitchFamily="2" charset="2"/>
                        </a:rPr>
                        <a:t>G20.</a:t>
                      </a:r>
                      <a:r>
                        <a:rPr lang="en-US" sz="675" b="0" i="0" kern="1200" dirty="0">
                          <a:solidFill>
                            <a:srgbClr val="70AD47"/>
                          </a:solidFill>
                          <a:effectLst/>
                          <a:latin typeface="+mn-lt"/>
                          <a:ea typeface="Times New Roman" panose="02020603050405020304" pitchFamily="18" charset="0"/>
                          <a:cs typeface="Segoe UI" panose="020B0502040204020203" pitchFamily="34" charset="0"/>
                          <a:sym typeface="Wingdings" panose="05000000000000000000" pitchFamily="2" charset="2"/>
                        </a:rPr>
                        <a:t>  Innovations in Each Phase of the Innovation Life Cycle to  Staff Engaging in Innovation &amp;  Priorities Addressed by Innovation</a:t>
                      </a: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ys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400"/>
                        </a:spcAft>
                        <a:buClrTx/>
                        <a:buSzTx/>
                        <a:buFont typeface="+mj-lt"/>
                        <a:buNone/>
                        <a:tabLst/>
                        <a:defRPr/>
                      </a:pPr>
                      <a:r>
                        <a:rPr kumimoji="0" lang="en-US" sz="675" b="1" i="0" u="none" strike="noStrike" kern="1200" cap="none" spc="0" normalizeH="0" baseline="0" noProof="0" dirty="0">
                          <a:ln>
                            <a:noFill/>
                          </a:ln>
                          <a:solidFill>
                            <a:srgbClr val="D2A000"/>
                          </a:solidFill>
                          <a:effectLst/>
                          <a:uLnTx/>
                          <a:uFillTx/>
                          <a:latin typeface="+mn-lt"/>
                          <a:ea typeface="+mn-ea"/>
                          <a:cs typeface="Segoe UI" panose="020B0502040204020203" pitchFamily="34" charset="0"/>
                          <a:sym typeface="Wingdings" panose="05000000000000000000" pitchFamily="2" charset="2"/>
                        </a:rPr>
                        <a:t>G21.</a:t>
                      </a:r>
                      <a:r>
                        <a:rPr kumimoji="0" lang="en-US" sz="675" b="0" i="0" u="none" strike="noStrike" kern="1200" cap="none" spc="0" normalizeH="0" baseline="0" noProof="0" dirty="0">
                          <a:ln>
                            <a:noFill/>
                          </a:ln>
                          <a:solidFill>
                            <a:srgbClr val="D2A000"/>
                          </a:solidFill>
                          <a:effectLst/>
                          <a:uLnTx/>
                          <a:uFillTx/>
                          <a:latin typeface="+mn-lt"/>
                          <a:ea typeface="+mn-ea"/>
                          <a:cs typeface="Segoe UI" panose="020B0502040204020203" pitchFamily="34" charset="0"/>
                          <a:sym typeface="Wingdings" panose="05000000000000000000" pitchFamily="2" charset="2"/>
                        </a:rPr>
                        <a:t>  Access to All Publicly-funded Vaccinations ( Targets for 7-year-old Vaccinations, Grade 10 HPV, Time to Next Appointment)</a:t>
                      </a:r>
                    </a:p>
                    <a:p>
                      <a:pPr marL="0" marR="0" lvl="0" indent="0" algn="l" defTabSz="914400" rtl="0" eaLnBrk="1" fontAlgn="auto" latinLnBrk="0" hangingPunct="1">
                        <a:lnSpc>
                          <a:spcPct val="100000"/>
                        </a:lnSpc>
                        <a:spcBef>
                          <a:spcPts val="0"/>
                        </a:spcBef>
                        <a:spcAft>
                          <a:spcPts val="400"/>
                        </a:spcAft>
                        <a:buClrTx/>
                        <a:buSzTx/>
                        <a:buFont typeface="+mj-lt"/>
                        <a:buNone/>
                        <a:tabLst/>
                        <a:defRPr/>
                      </a:pPr>
                      <a:r>
                        <a:rPr kumimoji="0" lang="en-US" sz="675" b="1" i="0" u="none" strike="noStrike" kern="1200" cap="none" spc="0" normalizeH="0" baseline="0" noProof="0" dirty="0">
                          <a:ln>
                            <a:noFill/>
                          </a:ln>
                          <a:solidFill>
                            <a:srgbClr val="D2A000"/>
                          </a:solidFill>
                          <a:effectLst/>
                          <a:uLnTx/>
                          <a:uFillTx/>
                          <a:latin typeface="+mn-lt"/>
                          <a:ea typeface="+mn-ea"/>
                          <a:cs typeface="Segoe UI" panose="020B0502040204020203" pitchFamily="34" charset="0"/>
                          <a:sym typeface="Wingdings" panose="05000000000000000000" pitchFamily="2" charset="2"/>
                        </a:rPr>
                        <a:t>G22.</a:t>
                      </a:r>
                      <a:r>
                        <a:rPr kumimoji="0" lang="en-US" sz="675" b="0" i="0" u="none" strike="noStrike" kern="1200" cap="none" spc="0" normalizeH="0" baseline="0" noProof="0" dirty="0">
                          <a:ln>
                            <a:noFill/>
                          </a:ln>
                          <a:solidFill>
                            <a:srgbClr val="D2A000"/>
                          </a:solidFill>
                          <a:effectLst/>
                          <a:uLnTx/>
                          <a:uFillTx/>
                          <a:latin typeface="+mn-lt"/>
                          <a:ea typeface="+mn-ea"/>
                          <a:cs typeface="Segoe UI" panose="020B0502040204020203" pitchFamily="34" charset="0"/>
                          <a:sym typeface="Wingdings" panose="05000000000000000000" pitchFamily="2" charset="2"/>
                        </a:rPr>
                        <a:t> </a:t>
                      </a:r>
                      <a:r>
                        <a:rPr kumimoji="0" lang="en-CA" sz="675" b="0" i="0" u="none" strike="noStrike" kern="1200" cap="none" spc="0" normalizeH="0" baseline="0" noProof="0" dirty="0">
                          <a:ln>
                            <a:noFill/>
                          </a:ln>
                          <a:solidFill>
                            <a:srgbClr val="D2A000"/>
                          </a:solidFill>
                          <a:effectLst/>
                          <a:uLnTx/>
                          <a:uFillTx/>
                          <a:latin typeface="+mn-lt"/>
                          <a:ea typeface="+mn-ea"/>
                          <a:cs typeface="Segoe UI" panose="020B0502040204020203" pitchFamily="34" charset="0"/>
                          <a:sym typeface="Wingdings" panose="05000000000000000000" pitchFamily="2" charset="2"/>
                        </a:rPr>
                        <a:t> Island Health’s GHG Emission Target &amp;  Waste Diversion to Mitigate Climate Impact</a:t>
                      </a:r>
                    </a:p>
                    <a:p>
                      <a:pPr marL="0" marR="0" lvl="0" indent="0" algn="l" defTabSz="914400" rtl="0" eaLnBrk="1" fontAlgn="auto" latinLnBrk="0" hangingPunct="1">
                        <a:lnSpc>
                          <a:spcPct val="100000"/>
                        </a:lnSpc>
                        <a:spcBef>
                          <a:spcPts val="0"/>
                        </a:spcBef>
                        <a:spcAft>
                          <a:spcPts val="400"/>
                        </a:spcAft>
                        <a:buClrTx/>
                        <a:buSzTx/>
                        <a:buFont typeface="+mj-lt"/>
                        <a:buNone/>
                        <a:tabLst/>
                        <a:defRPr/>
                      </a:pPr>
                      <a:r>
                        <a:rPr kumimoji="0" lang="en-CA" sz="675" b="1" i="0" u="none" strike="noStrike" kern="1200" cap="none" spc="0" normalizeH="0" baseline="0" noProof="0" dirty="0">
                          <a:ln>
                            <a:noFill/>
                          </a:ln>
                          <a:solidFill>
                            <a:srgbClr val="D2A000"/>
                          </a:solidFill>
                          <a:effectLst/>
                          <a:uLnTx/>
                          <a:uFillTx/>
                          <a:latin typeface="+mn-lt"/>
                          <a:ea typeface="+mn-ea"/>
                          <a:cs typeface="Segoe UI" panose="020B0502040204020203" pitchFamily="34" charset="0"/>
                          <a:sym typeface="Wingdings" panose="05000000000000000000" pitchFamily="2" charset="2"/>
                        </a:rPr>
                        <a:t>G23.</a:t>
                      </a:r>
                      <a:r>
                        <a:rPr kumimoji="0" lang="en-CA" sz="675" b="0" i="0" u="none" strike="noStrike" kern="1200" cap="none" spc="0" normalizeH="0" baseline="0" noProof="0" dirty="0">
                          <a:ln>
                            <a:noFill/>
                          </a:ln>
                          <a:solidFill>
                            <a:srgbClr val="D2A000"/>
                          </a:solidFill>
                          <a:effectLst/>
                          <a:uLnTx/>
                          <a:uFillTx/>
                          <a:latin typeface="+mn-lt"/>
                          <a:ea typeface="+mn-ea"/>
                          <a:cs typeface="Segoe UI" panose="020B0502040204020203" pitchFamily="34" charset="0"/>
                          <a:sym typeface="Wingdings" panose="05000000000000000000" pitchFamily="2" charset="2"/>
                        </a:rPr>
                        <a:t>  Community Preparedness &amp; Resiliency for Climate Emergencies</a:t>
                      </a:r>
                    </a:p>
                  </a:txBody>
                  <a:tcPr marL="68652" marR="68652" marT="34326" marB="3432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ys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400"/>
                        </a:spcAft>
                        <a:buClrTx/>
                        <a:buSzTx/>
                        <a:buFont typeface="+mj-lt"/>
                        <a:buNone/>
                        <a:tabLst/>
                        <a:defRPr/>
                      </a:pPr>
                      <a:r>
                        <a:rPr kumimoji="0" lang="en-CA" sz="675" b="1" i="0" u="none" strike="noStrike" kern="1200" cap="none" spc="0" normalizeH="0" baseline="0" noProof="0" dirty="0">
                          <a:ln>
                            <a:noFill/>
                          </a:ln>
                          <a:solidFill>
                            <a:srgbClr val="D2A000"/>
                          </a:solidFill>
                          <a:effectLst/>
                          <a:uLnTx/>
                          <a:uFillTx/>
                          <a:latin typeface="+mn-lt"/>
                          <a:ea typeface="+mn-ea"/>
                          <a:cs typeface="Segoe UI" panose="020B0502040204020203" pitchFamily="34" charset="0"/>
                          <a:sym typeface="Wingdings" panose="05000000000000000000" pitchFamily="2" charset="2"/>
                        </a:rPr>
                        <a:t>G24.</a:t>
                      </a:r>
                      <a:r>
                        <a:rPr kumimoji="0" lang="en-CA" sz="675" b="0" i="0" u="none" strike="noStrike" kern="1200" cap="none" spc="0" normalizeH="0" baseline="0" noProof="0" dirty="0">
                          <a:ln>
                            <a:noFill/>
                          </a:ln>
                          <a:solidFill>
                            <a:srgbClr val="D2A000"/>
                          </a:solidFill>
                          <a:effectLst/>
                          <a:uLnTx/>
                          <a:uFillTx/>
                          <a:latin typeface="+mn-lt"/>
                          <a:ea typeface="+mn-ea"/>
                          <a:cs typeface="Segoe UI" panose="020B0502040204020203" pitchFamily="34" charset="0"/>
                          <a:sym typeface="Wingdings" panose="05000000000000000000" pitchFamily="2" charset="2"/>
                        </a:rPr>
                        <a:t> </a:t>
                      </a:r>
                      <a:r>
                        <a:rPr kumimoji="0" lang="en-US" sz="675" b="0" i="0" u="none" strike="noStrike" kern="1200" cap="none" spc="0" normalizeH="0" baseline="0" noProof="0" dirty="0">
                          <a:ln>
                            <a:noFill/>
                          </a:ln>
                          <a:solidFill>
                            <a:srgbClr val="D2A000"/>
                          </a:solidFill>
                          <a:effectLst/>
                          <a:uLnTx/>
                          <a:uFillTx/>
                          <a:latin typeface="+mn-lt"/>
                          <a:ea typeface="+mn-ea"/>
                          <a:cs typeface="Segoe UI" panose="020B0502040204020203" pitchFamily="34" charset="0"/>
                          <a:sym typeface="Wingdings" panose="05000000000000000000" pitchFamily="2" charset="2"/>
                        </a:rPr>
                        <a:t> Access to Appropriate Care for People Who Use Substances</a:t>
                      </a:r>
                    </a:p>
                    <a:p>
                      <a:pPr marL="0" marR="0" lvl="0" indent="0" algn="l" defTabSz="914400" rtl="0" eaLnBrk="1" fontAlgn="auto" latinLnBrk="0" hangingPunct="1">
                        <a:lnSpc>
                          <a:spcPct val="100000"/>
                        </a:lnSpc>
                        <a:spcBef>
                          <a:spcPts val="0"/>
                        </a:spcBef>
                        <a:spcAft>
                          <a:spcPts val="400"/>
                        </a:spcAft>
                        <a:buClrTx/>
                        <a:buSzTx/>
                        <a:buFont typeface="+mj-lt"/>
                        <a:buNone/>
                        <a:tabLst/>
                        <a:defRPr/>
                      </a:pPr>
                      <a:r>
                        <a:rPr kumimoji="0" lang="en-CA" sz="675" b="1" i="0" u="none" strike="noStrike" kern="1200" cap="none" spc="0" normalizeH="0" baseline="0" noProof="0" dirty="0">
                          <a:ln>
                            <a:noFill/>
                          </a:ln>
                          <a:solidFill>
                            <a:srgbClr val="D2A000"/>
                          </a:solidFill>
                          <a:effectLst/>
                          <a:uLnTx/>
                          <a:uFillTx/>
                          <a:latin typeface="+mn-lt"/>
                          <a:ea typeface="+mn-ea"/>
                          <a:cs typeface="Segoe UI" panose="020B0502040204020203" pitchFamily="34" charset="0"/>
                          <a:sym typeface="Wingdings" panose="05000000000000000000" pitchFamily="2" charset="2"/>
                        </a:rPr>
                        <a:t>G25.</a:t>
                      </a:r>
                      <a:r>
                        <a:rPr kumimoji="0" lang="en-CA" sz="675" b="0" i="0" u="none" strike="noStrike" kern="1200" cap="none" spc="0" normalizeH="0" baseline="0" noProof="0" dirty="0">
                          <a:ln>
                            <a:noFill/>
                          </a:ln>
                          <a:solidFill>
                            <a:srgbClr val="D2A000"/>
                          </a:solidFill>
                          <a:effectLst/>
                          <a:uLnTx/>
                          <a:uFillTx/>
                          <a:latin typeface="+mn-lt"/>
                          <a:ea typeface="+mn-ea"/>
                          <a:cs typeface="Segoe UI" panose="020B0502040204020203" pitchFamily="34" charset="0"/>
                          <a:sym typeface="Wingdings" panose="05000000000000000000" pitchFamily="2" charset="2"/>
                        </a:rPr>
                        <a:t>  Healthy School Programming to  Youth Mental Health Resiliency </a:t>
                      </a:r>
                    </a:p>
                  </a:txBody>
                  <a:tcPr marL="68652" marR="68652" marT="34326" marB="34326">
                    <a:lnL w="12700" cap="flat" cmpd="sng" algn="ctr">
                      <a:noFill/>
                      <a:prstDash val="solid"/>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87084590"/>
                  </a:ext>
                </a:extLst>
              </a:tr>
            </a:tbl>
          </a:graphicData>
        </a:graphic>
      </p:graphicFrame>
      <p:graphicFrame>
        <p:nvGraphicFramePr>
          <p:cNvPr id="26" name="Table 25"/>
          <p:cNvGraphicFramePr>
            <a:graphicFrameLocks noGrp="1"/>
          </p:cNvGraphicFramePr>
          <p:nvPr>
            <p:extLst>
              <p:ext uri="{D42A27DB-BD31-4B8C-83A1-F6EECF244321}">
                <p14:modId xmlns:p14="http://schemas.microsoft.com/office/powerpoint/2010/main" val="2779113832"/>
              </p:ext>
            </p:extLst>
          </p:nvPr>
        </p:nvGraphicFramePr>
        <p:xfrm>
          <a:off x="1581448" y="5694420"/>
          <a:ext cx="10424783" cy="1082898"/>
        </p:xfrm>
        <a:graphic>
          <a:graphicData uri="http://schemas.openxmlformats.org/drawingml/2006/table">
            <a:tbl>
              <a:tblPr firstRow="1" bandRow="1">
                <a:tableStyleId>{2D5ABB26-0587-4C30-8999-92F81FD0307C}</a:tableStyleId>
              </a:tblPr>
              <a:tblGrid>
                <a:gridCol w="1737464">
                  <a:extLst>
                    <a:ext uri="{9D8B030D-6E8A-4147-A177-3AD203B41FA5}">
                      <a16:colId xmlns:a16="http://schemas.microsoft.com/office/drawing/2014/main" val="149723033"/>
                    </a:ext>
                  </a:extLst>
                </a:gridCol>
                <a:gridCol w="1654351">
                  <a:extLst>
                    <a:ext uri="{9D8B030D-6E8A-4147-A177-3AD203B41FA5}">
                      <a16:colId xmlns:a16="http://schemas.microsoft.com/office/drawing/2014/main" val="225931574"/>
                    </a:ext>
                  </a:extLst>
                </a:gridCol>
                <a:gridCol w="1703575">
                  <a:extLst>
                    <a:ext uri="{9D8B030D-6E8A-4147-A177-3AD203B41FA5}">
                      <a16:colId xmlns:a16="http://schemas.microsoft.com/office/drawing/2014/main" val="682878511"/>
                    </a:ext>
                  </a:extLst>
                </a:gridCol>
                <a:gridCol w="1854465">
                  <a:extLst>
                    <a:ext uri="{9D8B030D-6E8A-4147-A177-3AD203B41FA5}">
                      <a16:colId xmlns:a16="http://schemas.microsoft.com/office/drawing/2014/main" val="2955937187"/>
                    </a:ext>
                  </a:extLst>
                </a:gridCol>
                <a:gridCol w="1737464">
                  <a:extLst>
                    <a:ext uri="{9D8B030D-6E8A-4147-A177-3AD203B41FA5}">
                      <a16:colId xmlns:a16="http://schemas.microsoft.com/office/drawing/2014/main" val="755418405"/>
                    </a:ext>
                  </a:extLst>
                </a:gridCol>
                <a:gridCol w="1737464">
                  <a:extLst>
                    <a:ext uri="{9D8B030D-6E8A-4147-A177-3AD203B41FA5}">
                      <a16:colId xmlns:a16="http://schemas.microsoft.com/office/drawing/2014/main" val="344981196"/>
                    </a:ext>
                  </a:extLst>
                </a:gridCol>
              </a:tblGrid>
              <a:tr h="182999">
                <a:tc>
                  <a:txBody>
                    <a:bodyPr/>
                    <a:lstStyle/>
                    <a:p>
                      <a:pPr marL="182563" indent="-182563" algn="ctr"/>
                      <a:r>
                        <a:rPr lang="en-US" sz="800" b="1" baseline="0" dirty="0">
                          <a:solidFill>
                            <a:schemeClr val="tx1"/>
                          </a:solidFill>
                          <a:latin typeface="+mn-lt"/>
                          <a:cs typeface="Segoe UI" panose="020B0502040204020203" pitchFamily="34" charset="0"/>
                        </a:rPr>
                        <a:t>RESPECT</a:t>
                      </a:r>
                      <a:endParaRPr lang="en-CA" sz="600" b="1" dirty="0">
                        <a:solidFill>
                          <a:schemeClr val="tx1"/>
                        </a:solidFill>
                        <a:latin typeface="+mn-lt"/>
                        <a:cs typeface="Segoe UI" panose="020B0502040204020203" pitchFamily="34" charset="0"/>
                      </a:endParaRPr>
                    </a:p>
                  </a:txBody>
                  <a:tcPr marL="34290" marR="34290" marT="34290" marB="34290">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tc>
                  <a:txBody>
                    <a:bodyPr/>
                    <a:lstStyle/>
                    <a:p>
                      <a:pPr marL="182563" indent="-182563" algn="ctr"/>
                      <a:r>
                        <a:rPr lang="en-US" sz="800" b="1" dirty="0">
                          <a:solidFill>
                            <a:schemeClr val="tx1"/>
                          </a:solidFill>
                          <a:latin typeface="+mn-lt"/>
                          <a:cs typeface="Segoe UI" panose="020B0502040204020203" pitchFamily="34" charset="0"/>
                        </a:rPr>
                        <a:t>SAFETY</a:t>
                      </a:r>
                      <a:endParaRPr lang="en-CA" sz="800" b="1" dirty="0">
                        <a:solidFill>
                          <a:schemeClr val="tx1"/>
                        </a:solidFill>
                        <a:latin typeface="+mn-lt"/>
                        <a:cs typeface="Segoe UI" panose="020B0502040204020203" pitchFamily="34" charset="0"/>
                      </a:endParaRPr>
                    </a:p>
                  </a:txBody>
                  <a:tcPr marL="34290" marR="34290" marT="34290" marB="34290">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tc>
                  <a:txBody>
                    <a:bodyPr/>
                    <a:lstStyle/>
                    <a:p>
                      <a:pPr marL="182563" indent="-182563" algn="ctr"/>
                      <a:r>
                        <a:rPr lang="en-US" sz="800" b="1" dirty="0">
                          <a:solidFill>
                            <a:schemeClr val="tx1"/>
                          </a:solidFill>
                          <a:latin typeface="+mn-lt"/>
                          <a:cs typeface="Segoe UI" panose="020B0502040204020203" pitchFamily="34" charset="0"/>
                        </a:rPr>
                        <a:t>ACCESSIBILTY</a:t>
                      </a:r>
                      <a:endParaRPr lang="en-CA" sz="800" b="1" dirty="0">
                        <a:solidFill>
                          <a:schemeClr val="tx1"/>
                        </a:solidFill>
                        <a:latin typeface="+mn-lt"/>
                        <a:cs typeface="Segoe UI" panose="020B0502040204020203" pitchFamily="34" charset="0"/>
                      </a:endParaRPr>
                    </a:p>
                  </a:txBody>
                  <a:tcPr marL="34290" marR="34290" marT="34290" marB="34290">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tc>
                  <a:txBody>
                    <a:bodyPr/>
                    <a:lstStyle/>
                    <a:p>
                      <a:pPr marL="182563" indent="-182563" algn="ctr"/>
                      <a:r>
                        <a:rPr lang="en-US" sz="800" b="1" dirty="0">
                          <a:solidFill>
                            <a:schemeClr val="tx1"/>
                          </a:solidFill>
                          <a:latin typeface="+mn-lt"/>
                          <a:cs typeface="Segoe UI" panose="020B0502040204020203" pitchFamily="34" charset="0"/>
                        </a:rPr>
                        <a:t>APPROPRIATENESS</a:t>
                      </a:r>
                      <a:endParaRPr lang="en-CA" sz="800" b="1" dirty="0">
                        <a:solidFill>
                          <a:schemeClr val="tx1"/>
                        </a:solidFill>
                        <a:latin typeface="+mn-lt"/>
                        <a:cs typeface="Segoe UI" panose="020B0502040204020203" pitchFamily="34" charset="0"/>
                      </a:endParaRPr>
                    </a:p>
                  </a:txBody>
                  <a:tcPr marL="34290" marR="34290" marT="34290" marB="34290">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tc>
                  <a:txBody>
                    <a:bodyPr/>
                    <a:lstStyle/>
                    <a:p>
                      <a:pPr marL="182563" indent="-182563" algn="ctr"/>
                      <a:r>
                        <a:rPr lang="en-US" sz="800" b="1" dirty="0">
                          <a:solidFill>
                            <a:schemeClr val="tx1"/>
                          </a:solidFill>
                          <a:latin typeface="+mn-lt"/>
                          <a:cs typeface="Segoe UI" panose="020B0502040204020203" pitchFamily="34" charset="0"/>
                        </a:rPr>
                        <a:t>EFFICIENCY &amp; EFFECTIVENESS</a:t>
                      </a:r>
                      <a:endParaRPr lang="en-CA" sz="800" b="1" dirty="0">
                        <a:solidFill>
                          <a:schemeClr val="tx1"/>
                        </a:solidFill>
                        <a:latin typeface="+mn-lt"/>
                        <a:cs typeface="Segoe UI" panose="020B0502040204020203" pitchFamily="34" charset="0"/>
                      </a:endParaRPr>
                    </a:p>
                  </a:txBody>
                  <a:tcPr marL="34290" marR="34290" marT="34290" marB="34290">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tc>
                  <a:txBody>
                    <a:bodyPr/>
                    <a:lstStyle/>
                    <a:p>
                      <a:pPr marL="182563" indent="-182563" algn="ctr"/>
                      <a:r>
                        <a:rPr lang="en-US" sz="800" b="1" dirty="0">
                          <a:solidFill>
                            <a:schemeClr val="tx1"/>
                          </a:solidFill>
                          <a:latin typeface="+mn-lt"/>
                          <a:cs typeface="Segoe UI" panose="020B0502040204020203" pitchFamily="34" charset="0"/>
                        </a:rPr>
                        <a:t>EQUITY</a:t>
                      </a:r>
                      <a:endParaRPr lang="en-CA" sz="800" b="1" dirty="0">
                        <a:solidFill>
                          <a:schemeClr val="tx1"/>
                        </a:solidFill>
                        <a:latin typeface="+mn-lt"/>
                        <a:cs typeface="Segoe UI" panose="020B0502040204020203" pitchFamily="34" charset="0"/>
                      </a:endParaRPr>
                    </a:p>
                  </a:txBody>
                  <a:tcPr marL="34290" marR="34290" marT="34290" marB="34290">
                    <a:lnL w="12700" cap="flat" cmpd="sng" algn="ctr">
                      <a:noFill/>
                      <a:prstDash val="sysDot"/>
                      <a:round/>
                      <a:headEnd type="none" w="med" len="med"/>
                      <a:tailEnd type="none" w="med" len="med"/>
                    </a:lnL>
                    <a:lnR w="12700" cap="flat" cmpd="sng" algn="ctr">
                      <a:noFill/>
                      <a:prstDash val="solid"/>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19214680"/>
                  </a:ext>
                </a:extLst>
              </a:tr>
              <a:tr h="892398">
                <a:tc>
                  <a:txBody>
                    <a:bodyPr/>
                    <a:lstStyle/>
                    <a:p>
                      <a:pPr marL="180975" indent="-180975" algn="l">
                        <a:lnSpc>
                          <a:spcPct val="100000"/>
                        </a:lnSpc>
                        <a:spcAft>
                          <a:spcPts val="0"/>
                        </a:spcAft>
                        <a:buFont typeface="+mj-lt"/>
                        <a:buAutoNum type="arabicPeriod"/>
                      </a:pPr>
                      <a:r>
                        <a:rPr kumimoji="0" lang="en-CA" sz="600" b="0" i="0" u="none" strike="noStrike" kern="1200" cap="none" spc="0" normalizeH="0" baseline="0" dirty="0">
                          <a:ln>
                            <a:noFill/>
                          </a:ln>
                          <a:solidFill>
                            <a:srgbClr val="0066A4"/>
                          </a:solidFill>
                          <a:effectLst/>
                          <a:uLnTx/>
                          <a:uFillTx/>
                          <a:latin typeface="+mn-lt"/>
                          <a:ea typeface="+mn-ea"/>
                          <a:cs typeface="Segoe UI" panose="020B0502040204020203" pitchFamily="34" charset="0"/>
                        </a:rPr>
                        <a:t>Patient Concerns Completed</a:t>
                      </a:r>
                    </a:p>
                    <a:p>
                      <a:pPr marL="180975" indent="-180975" algn="l" defTabSz="1280160" rtl="0" eaLnBrk="1" latinLnBrk="0" hangingPunct="1">
                        <a:lnSpc>
                          <a:spcPct val="100000"/>
                        </a:lnSpc>
                        <a:spcAft>
                          <a:spcPts val="0"/>
                        </a:spcAft>
                        <a:buFont typeface="+mj-lt"/>
                        <a:buAutoNum type="arabicPeriod"/>
                      </a:pPr>
                      <a:r>
                        <a:rPr kumimoji="0" lang="en-CA" sz="600" b="0" i="0" u="none" strike="noStrike" kern="1200" cap="none" spc="0" normalizeH="0" baseline="0" dirty="0">
                          <a:ln>
                            <a:noFill/>
                          </a:ln>
                          <a:solidFill>
                            <a:srgbClr val="0066A4"/>
                          </a:solidFill>
                          <a:effectLst/>
                          <a:uLnTx/>
                          <a:uFillTx/>
                          <a:latin typeface="+mn-lt"/>
                          <a:ea typeface="+mn-ea"/>
                          <a:cs typeface="Segoe UI" panose="020B0502040204020203" pitchFamily="34" charset="0"/>
                        </a:rPr>
                        <a:t>Same-Day Surgical Cancellation</a:t>
                      </a:r>
                      <a:r>
                        <a:rPr kumimoji="0" lang="en-CA" sz="600" b="0" i="0" u="none" strike="noStrike" kern="1200" cap="none" spc="0" normalizeH="0" baseline="30000" dirty="0">
                          <a:ln>
                            <a:noFill/>
                          </a:ln>
                          <a:solidFill>
                            <a:srgbClr val="0066A4"/>
                          </a:solidFill>
                          <a:effectLst/>
                          <a:uLnTx/>
                          <a:uFillTx/>
                          <a:latin typeface="+mn-lt"/>
                          <a:ea typeface="+mn-ea"/>
                          <a:cs typeface="Segoe UI" panose="020B0502040204020203" pitchFamily="34" charset="0"/>
                        </a:rPr>
                        <a:t>*</a:t>
                      </a:r>
                    </a:p>
                    <a:p>
                      <a:pPr marL="180975" marR="0" lvl="0" indent="-180975" algn="l" defTabSz="1280160" rtl="0" eaLnBrk="1" fontAlgn="auto" latinLnBrk="0" hangingPunct="1">
                        <a:lnSpc>
                          <a:spcPct val="100000"/>
                        </a:lnSpc>
                        <a:spcBef>
                          <a:spcPts val="0"/>
                        </a:spcBef>
                        <a:spcAft>
                          <a:spcPts val="0"/>
                        </a:spcAft>
                        <a:buClrTx/>
                        <a:buSzTx/>
                        <a:buFont typeface="+mj-lt"/>
                        <a:buAutoNum type="arabicPeriod"/>
                        <a:tabLst/>
                        <a:defRPr/>
                      </a:pPr>
                      <a:r>
                        <a:rPr kumimoji="0" lang="en-US" sz="600" b="0" i="0" u="none" strike="noStrike" kern="1200" cap="none" spc="0" normalizeH="0" baseline="0" dirty="0">
                          <a:ln>
                            <a:noFill/>
                          </a:ln>
                          <a:solidFill>
                            <a:srgbClr val="0066A4"/>
                          </a:solidFill>
                          <a:effectLst/>
                          <a:uLnTx/>
                          <a:uFillTx/>
                          <a:latin typeface="+mn-lt"/>
                          <a:ea typeface="+mn-ea"/>
                          <a:cs typeface="Segoe UI" panose="020B0502040204020203" pitchFamily="34" charset="0"/>
                        </a:rPr>
                        <a:t>Home Support Visits Cancelled by HA</a:t>
                      </a:r>
                      <a:r>
                        <a:rPr kumimoji="0" lang="en-CA" sz="600" b="0" i="0" u="none" strike="noStrike" kern="1200" cap="none" spc="0" normalizeH="0" baseline="30000" noProof="0" dirty="0">
                          <a:ln>
                            <a:noFill/>
                          </a:ln>
                          <a:solidFill>
                            <a:srgbClr val="0066A4"/>
                          </a:solidFill>
                          <a:effectLst/>
                          <a:uLnTx/>
                          <a:uFillTx/>
                          <a:latin typeface="+mn-lt"/>
                          <a:ea typeface="+mn-ea"/>
                          <a:cs typeface="Segoe UI" panose="020B0502040204020203" pitchFamily="34" charset="0"/>
                        </a:rPr>
                        <a:t>*</a:t>
                      </a:r>
                    </a:p>
                  </a:txBody>
                  <a:tcPr marL="34290" marR="34290" marT="34290" marB="34290">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tc>
                  <a:txBody>
                    <a:bodyPr/>
                    <a:lstStyle/>
                    <a:p>
                      <a:pPr marL="180975" marR="0" lvl="0" indent="-180975" algn="l" defTabSz="1280160" rtl="0" eaLnBrk="1" fontAlgn="auto" latinLnBrk="0" hangingPunct="1">
                        <a:lnSpc>
                          <a:spcPct val="100000"/>
                        </a:lnSpc>
                        <a:spcBef>
                          <a:spcPts val="0"/>
                        </a:spcBef>
                        <a:spcAft>
                          <a:spcPts val="0"/>
                        </a:spcAft>
                        <a:buClrTx/>
                        <a:buSzTx/>
                        <a:buFont typeface="+mj-lt"/>
                        <a:buAutoNum type="arabicPeriod" startAt="4"/>
                        <a:tabLst/>
                        <a:defRPr/>
                      </a:pPr>
                      <a:r>
                        <a:rPr kumimoji="0" lang="en-CA" sz="600" b="0" i="0" u="none" strike="noStrike" kern="1200" cap="none" spc="0" normalizeH="0" baseline="0" dirty="0">
                          <a:ln>
                            <a:noFill/>
                          </a:ln>
                          <a:solidFill>
                            <a:srgbClr val="0066A4"/>
                          </a:solidFill>
                          <a:effectLst/>
                          <a:uLnTx/>
                          <a:uFillTx/>
                          <a:latin typeface="+mn-lt"/>
                          <a:ea typeface="+mn-ea"/>
                          <a:cs typeface="Segoe UI" panose="020B0502040204020203" pitchFamily="34" charset="0"/>
                        </a:rPr>
                        <a:t>Hospital Standardized Mortality</a:t>
                      </a:r>
                    </a:p>
                    <a:p>
                      <a:pPr marL="180975" marR="0" lvl="0" indent="-180975" algn="l" defTabSz="1280160" rtl="0" eaLnBrk="1" fontAlgn="auto" latinLnBrk="0" hangingPunct="1">
                        <a:lnSpc>
                          <a:spcPct val="100000"/>
                        </a:lnSpc>
                        <a:spcBef>
                          <a:spcPts val="0"/>
                        </a:spcBef>
                        <a:spcAft>
                          <a:spcPts val="0"/>
                        </a:spcAft>
                        <a:buClrTx/>
                        <a:buSzTx/>
                        <a:buFont typeface="+mj-lt"/>
                        <a:buAutoNum type="arabicPeriod" startAt="4"/>
                        <a:tabLst/>
                        <a:defRPr/>
                      </a:pPr>
                      <a:r>
                        <a:rPr kumimoji="0" lang="en-CA" sz="600" b="0" i="0" u="none" strike="noStrike" kern="1200" cap="none" spc="0" normalizeH="0" baseline="0" dirty="0">
                          <a:ln>
                            <a:noFill/>
                          </a:ln>
                          <a:solidFill>
                            <a:srgbClr val="0066A4"/>
                          </a:solidFill>
                          <a:effectLst/>
                          <a:uLnTx/>
                          <a:uFillTx/>
                          <a:latin typeface="+mn-lt"/>
                          <a:ea typeface="+mn-ea"/>
                          <a:cs typeface="Segoe UI" panose="020B0502040204020203" pitchFamily="34" charset="0"/>
                        </a:rPr>
                        <a:t>Clostridium Difficile Disease</a:t>
                      </a:r>
                    </a:p>
                    <a:p>
                      <a:pPr marL="182563" marR="0" lvl="0" indent="-182563" algn="l" defTabSz="1280160" rtl="0" eaLnBrk="1" fontAlgn="auto" latinLnBrk="0" hangingPunct="1">
                        <a:lnSpc>
                          <a:spcPct val="100000"/>
                        </a:lnSpc>
                        <a:spcBef>
                          <a:spcPts val="0"/>
                        </a:spcBef>
                        <a:spcAft>
                          <a:spcPts val="0"/>
                        </a:spcAft>
                        <a:buClrTx/>
                        <a:buSzTx/>
                        <a:buFont typeface="+mj-lt"/>
                        <a:buAutoNum type="arabicPeriod" startAt="6"/>
                        <a:tabLst/>
                        <a:defRPr/>
                      </a:pPr>
                      <a:r>
                        <a:rPr kumimoji="0" lang="en-US" sz="600" b="0" i="0" u="none" strike="noStrike" kern="1200" cap="none" spc="0" normalizeH="0" baseline="0" dirty="0">
                          <a:ln>
                            <a:noFill/>
                          </a:ln>
                          <a:solidFill>
                            <a:srgbClr val="0066A4"/>
                          </a:solidFill>
                          <a:effectLst/>
                          <a:uLnTx/>
                          <a:uFillTx/>
                          <a:latin typeface="+mn-lt"/>
                          <a:ea typeface="+mn-ea"/>
                          <a:cs typeface="Segoe UI" panose="020B0502040204020203" pitchFamily="34" charset="0"/>
                        </a:rPr>
                        <a:t>Hospital Harm – Overall</a:t>
                      </a:r>
                      <a:r>
                        <a:rPr kumimoji="0" lang="en-CA" sz="600" b="0" i="0" u="none" strike="noStrike" kern="1200" cap="none" spc="0" normalizeH="0" baseline="30000" noProof="0" dirty="0">
                          <a:ln>
                            <a:noFill/>
                          </a:ln>
                          <a:solidFill>
                            <a:srgbClr val="0066A4"/>
                          </a:solidFill>
                          <a:effectLst/>
                          <a:uLnTx/>
                          <a:uFillTx/>
                          <a:latin typeface="+mn-lt"/>
                          <a:ea typeface="+mn-ea"/>
                          <a:cs typeface="Segoe UI" panose="020B0502040204020203" pitchFamily="34" charset="0"/>
                        </a:rPr>
                        <a:t>*</a:t>
                      </a:r>
                      <a:endParaRPr kumimoji="0" lang="en-US" sz="600" b="0" i="0" u="none" strike="noStrike" kern="1200" cap="none" spc="0" normalizeH="0" baseline="0" dirty="0">
                        <a:ln>
                          <a:noFill/>
                        </a:ln>
                        <a:solidFill>
                          <a:srgbClr val="0066A4"/>
                        </a:solidFill>
                        <a:effectLst/>
                        <a:uLnTx/>
                        <a:uFillTx/>
                        <a:latin typeface="+mn-lt"/>
                        <a:ea typeface="+mn-ea"/>
                        <a:cs typeface="Segoe UI" panose="020B0502040204020203" pitchFamily="34" charset="0"/>
                      </a:endParaRPr>
                    </a:p>
                    <a:p>
                      <a:pPr marL="182563" marR="0" lvl="0" indent="-182563" algn="l" defTabSz="1280160" rtl="0" eaLnBrk="1" fontAlgn="auto" latinLnBrk="0" hangingPunct="1">
                        <a:lnSpc>
                          <a:spcPct val="100000"/>
                        </a:lnSpc>
                        <a:spcBef>
                          <a:spcPts val="0"/>
                        </a:spcBef>
                        <a:spcAft>
                          <a:spcPts val="0"/>
                        </a:spcAft>
                        <a:buClrTx/>
                        <a:buSzTx/>
                        <a:buFont typeface="+mj-lt"/>
                        <a:buAutoNum type="arabicPeriod" startAt="7"/>
                        <a:tabLst/>
                        <a:defRPr/>
                      </a:pPr>
                      <a:r>
                        <a:rPr kumimoji="0" lang="en-US" sz="600" b="0" i="0" u="none" strike="noStrike" kern="1200" cap="none" spc="0" normalizeH="0" baseline="0" dirty="0">
                          <a:ln>
                            <a:noFill/>
                          </a:ln>
                          <a:solidFill>
                            <a:srgbClr val="0066A4"/>
                          </a:solidFill>
                          <a:effectLst/>
                          <a:uLnTx/>
                          <a:uFillTx/>
                          <a:latin typeface="+mn-lt"/>
                          <a:ea typeface="+mn-ea"/>
                          <a:cs typeface="Segoe UI" panose="020B0502040204020203" pitchFamily="34" charset="0"/>
                        </a:rPr>
                        <a:t>Pt Safety Events w Completed Reviews*</a:t>
                      </a:r>
                    </a:p>
                    <a:p>
                      <a:pPr marL="180975" marR="0" lvl="0" indent="-180975" algn="l" defTabSz="1280160" rtl="0" eaLnBrk="1" fontAlgn="auto" latinLnBrk="0" hangingPunct="1">
                        <a:lnSpc>
                          <a:spcPct val="100000"/>
                        </a:lnSpc>
                        <a:spcBef>
                          <a:spcPts val="0"/>
                        </a:spcBef>
                        <a:spcAft>
                          <a:spcPts val="0"/>
                        </a:spcAft>
                        <a:buClrTx/>
                        <a:buSzTx/>
                        <a:buFont typeface="+mj-lt"/>
                        <a:buAutoNum type="arabicPeriod" startAt="7"/>
                        <a:tabLst/>
                        <a:defRPr/>
                      </a:pPr>
                      <a:r>
                        <a:rPr kumimoji="0" lang="en-US" sz="600" b="0" i="0" u="none" strike="noStrike" kern="1200" cap="none" spc="0" normalizeH="0" baseline="0" dirty="0">
                          <a:ln>
                            <a:noFill/>
                          </a:ln>
                          <a:solidFill>
                            <a:schemeClr val="accent2"/>
                          </a:solidFill>
                          <a:effectLst/>
                          <a:uLnTx/>
                          <a:uFillTx/>
                          <a:latin typeface="+mn-lt"/>
                          <a:ea typeface="+mn-ea"/>
                          <a:cs typeface="Segoe UI" panose="020B0502040204020203" pitchFamily="34" charset="0"/>
                        </a:rPr>
                        <a:t>Sick Time</a:t>
                      </a:r>
                      <a:r>
                        <a:rPr kumimoji="0" lang="en-CA" sz="600" b="0" i="0" u="none" strike="noStrike" kern="1200" cap="none" spc="0" normalizeH="0" baseline="30000" dirty="0">
                          <a:ln>
                            <a:noFill/>
                          </a:ln>
                          <a:solidFill>
                            <a:schemeClr val="accent2"/>
                          </a:solidFill>
                          <a:effectLst/>
                          <a:uLnTx/>
                          <a:uFillTx/>
                          <a:latin typeface="+mn-lt"/>
                          <a:ea typeface="+mn-ea"/>
                          <a:cs typeface="Segoe UI" panose="020B0502040204020203" pitchFamily="34" charset="0"/>
                        </a:rPr>
                        <a:t>*</a:t>
                      </a:r>
                      <a:endParaRPr kumimoji="0" lang="en-US" sz="600" b="0" i="0" u="none" strike="noStrike" kern="1200" cap="none" spc="0" normalizeH="0" baseline="0" dirty="0">
                        <a:ln>
                          <a:noFill/>
                        </a:ln>
                        <a:solidFill>
                          <a:schemeClr val="accent2"/>
                        </a:solidFill>
                        <a:effectLst/>
                        <a:uLnTx/>
                        <a:uFillTx/>
                        <a:latin typeface="+mn-lt"/>
                        <a:ea typeface="+mn-ea"/>
                        <a:cs typeface="Segoe UI" panose="020B0502040204020203" pitchFamily="34" charset="0"/>
                      </a:endParaRPr>
                    </a:p>
                    <a:p>
                      <a:pPr marL="180975" marR="0" lvl="0" indent="-180975" algn="l" defTabSz="1280160" rtl="0" eaLnBrk="1" fontAlgn="auto" latinLnBrk="0" hangingPunct="1">
                        <a:lnSpc>
                          <a:spcPct val="100000"/>
                        </a:lnSpc>
                        <a:spcBef>
                          <a:spcPts val="0"/>
                        </a:spcBef>
                        <a:spcAft>
                          <a:spcPts val="0"/>
                        </a:spcAft>
                        <a:buClrTx/>
                        <a:buSzTx/>
                        <a:buFont typeface="+mj-lt"/>
                        <a:buAutoNum type="arabicPeriod" startAt="7"/>
                        <a:tabLst/>
                        <a:defRPr/>
                      </a:pPr>
                      <a:r>
                        <a:rPr kumimoji="0" lang="en-US" sz="600" b="0" i="0" u="none" strike="noStrike" kern="1200" cap="none" spc="0" normalizeH="0" baseline="0" dirty="0">
                          <a:ln>
                            <a:noFill/>
                          </a:ln>
                          <a:solidFill>
                            <a:schemeClr val="accent2"/>
                          </a:solidFill>
                          <a:effectLst/>
                          <a:uLnTx/>
                          <a:uFillTx/>
                          <a:latin typeface="+mn-lt"/>
                          <a:ea typeface="+mn-ea"/>
                          <a:cs typeface="Segoe UI" panose="020B0502040204020203" pitchFamily="34" charset="0"/>
                        </a:rPr>
                        <a:t>Days Lost</a:t>
                      </a:r>
                      <a:r>
                        <a:rPr kumimoji="0" lang="en-CA" sz="600" b="0" i="0" u="none" strike="noStrike" kern="1200" cap="none" spc="0" normalizeH="0" baseline="30000" dirty="0">
                          <a:ln>
                            <a:noFill/>
                          </a:ln>
                          <a:solidFill>
                            <a:schemeClr val="accent2"/>
                          </a:solidFill>
                          <a:effectLst/>
                          <a:uLnTx/>
                          <a:uFillTx/>
                          <a:latin typeface="+mn-lt"/>
                          <a:ea typeface="+mn-ea"/>
                          <a:cs typeface="Segoe UI" panose="020B0502040204020203" pitchFamily="34" charset="0"/>
                        </a:rPr>
                        <a:t>*</a:t>
                      </a:r>
                      <a:endParaRPr kumimoji="0" lang="en-US" sz="600" b="0" i="0" u="none" strike="noStrike" kern="1200" cap="none" spc="0" normalizeH="0" baseline="0" dirty="0">
                        <a:ln>
                          <a:noFill/>
                        </a:ln>
                        <a:solidFill>
                          <a:schemeClr val="accent2"/>
                        </a:solidFill>
                        <a:effectLst/>
                        <a:uLnTx/>
                        <a:uFillTx/>
                        <a:latin typeface="+mn-lt"/>
                        <a:ea typeface="+mn-ea"/>
                        <a:cs typeface="Segoe UI" panose="020B0502040204020203" pitchFamily="34" charset="0"/>
                      </a:endParaRPr>
                    </a:p>
                    <a:p>
                      <a:pPr marL="180975" marR="0" lvl="0" indent="-180975" algn="l" defTabSz="1280160" rtl="0" eaLnBrk="1" fontAlgn="auto" latinLnBrk="0" hangingPunct="1">
                        <a:lnSpc>
                          <a:spcPct val="100000"/>
                        </a:lnSpc>
                        <a:spcBef>
                          <a:spcPts val="0"/>
                        </a:spcBef>
                        <a:spcAft>
                          <a:spcPts val="0"/>
                        </a:spcAft>
                        <a:buClrTx/>
                        <a:buSzTx/>
                        <a:buFont typeface="+mj-lt"/>
                        <a:buAutoNum type="arabicPeriod" startAt="7"/>
                        <a:tabLst/>
                        <a:defRPr/>
                      </a:pPr>
                      <a:r>
                        <a:rPr kumimoji="0" lang="en-US" sz="600" b="0" i="0" u="none" strike="noStrike" kern="1200" cap="none" spc="0" normalizeH="0" baseline="0" dirty="0">
                          <a:ln>
                            <a:noFill/>
                          </a:ln>
                          <a:solidFill>
                            <a:schemeClr val="accent2"/>
                          </a:solidFill>
                          <a:effectLst/>
                          <a:uLnTx/>
                          <a:uFillTx/>
                          <a:latin typeface="+mn-lt"/>
                          <a:ea typeface="+mn-ea"/>
                          <a:cs typeface="Segoe UI" panose="020B0502040204020203" pitchFamily="34" charset="0"/>
                        </a:rPr>
                        <a:t>Time Loss Claims Rate</a:t>
                      </a:r>
                      <a:r>
                        <a:rPr kumimoji="0" lang="en-CA" sz="600" b="0" i="0" u="none" strike="noStrike" kern="1200" cap="none" spc="0" normalizeH="0" baseline="30000" dirty="0">
                          <a:ln>
                            <a:noFill/>
                          </a:ln>
                          <a:solidFill>
                            <a:schemeClr val="accent2"/>
                          </a:solidFill>
                          <a:effectLst/>
                          <a:uLnTx/>
                          <a:uFillTx/>
                          <a:latin typeface="+mn-lt"/>
                          <a:ea typeface="+mn-ea"/>
                          <a:cs typeface="Segoe UI" panose="020B0502040204020203" pitchFamily="34" charset="0"/>
                        </a:rPr>
                        <a:t>*</a:t>
                      </a:r>
                      <a:endParaRPr kumimoji="0" lang="en-US" sz="600" b="0" i="0" u="none" strike="noStrike" kern="1200" cap="none" spc="0" normalizeH="0" baseline="0" dirty="0">
                        <a:ln>
                          <a:noFill/>
                        </a:ln>
                        <a:solidFill>
                          <a:schemeClr val="accent2"/>
                        </a:solidFill>
                        <a:effectLst/>
                        <a:uLnTx/>
                        <a:uFillTx/>
                        <a:latin typeface="+mn-lt"/>
                        <a:ea typeface="+mn-ea"/>
                        <a:cs typeface="Segoe UI" panose="020B0502040204020203" pitchFamily="34" charset="0"/>
                      </a:endParaRPr>
                    </a:p>
                    <a:p>
                      <a:pPr marL="180975" marR="0" lvl="0" indent="-180975" algn="l" defTabSz="1280160" rtl="0" eaLnBrk="1" fontAlgn="auto" latinLnBrk="0" hangingPunct="1">
                        <a:lnSpc>
                          <a:spcPct val="100000"/>
                        </a:lnSpc>
                        <a:spcBef>
                          <a:spcPts val="0"/>
                        </a:spcBef>
                        <a:spcAft>
                          <a:spcPts val="0"/>
                        </a:spcAft>
                        <a:buClrTx/>
                        <a:buSzTx/>
                        <a:buFont typeface="+mj-lt"/>
                        <a:buAutoNum type="arabicPeriod" startAt="7"/>
                        <a:tabLst/>
                        <a:defRPr/>
                      </a:pPr>
                      <a:r>
                        <a:rPr kumimoji="0" lang="en-US" sz="600" b="0" i="0" u="none" strike="noStrike" kern="1200" cap="none" spc="0" normalizeH="0" baseline="0" dirty="0">
                          <a:ln>
                            <a:noFill/>
                          </a:ln>
                          <a:solidFill>
                            <a:schemeClr val="accent2"/>
                          </a:solidFill>
                          <a:effectLst/>
                          <a:uLnTx/>
                          <a:uFillTx/>
                          <a:latin typeface="+mn-lt"/>
                          <a:ea typeface="+mn-ea"/>
                          <a:cs typeface="Segoe UI" panose="020B0502040204020203" pitchFamily="34" charset="0"/>
                        </a:rPr>
                        <a:t>Long Term Disability</a:t>
                      </a:r>
                      <a:r>
                        <a:rPr kumimoji="0" lang="en-CA" sz="600" b="0" i="0" u="none" strike="noStrike" kern="1200" cap="none" spc="0" normalizeH="0" baseline="30000" dirty="0">
                          <a:ln>
                            <a:noFill/>
                          </a:ln>
                          <a:solidFill>
                            <a:schemeClr val="accent2"/>
                          </a:solidFill>
                          <a:effectLst/>
                          <a:uLnTx/>
                          <a:uFillTx/>
                          <a:latin typeface="+mn-lt"/>
                          <a:ea typeface="+mn-ea"/>
                          <a:cs typeface="Segoe UI" panose="020B0502040204020203" pitchFamily="34" charset="0"/>
                        </a:rPr>
                        <a:t>*</a:t>
                      </a:r>
                      <a:endParaRPr kumimoji="0" lang="en-US" sz="600" b="0" i="0" u="none" strike="noStrike" kern="1200" cap="none" spc="0" normalizeH="0" baseline="0" dirty="0">
                        <a:ln>
                          <a:noFill/>
                        </a:ln>
                        <a:solidFill>
                          <a:schemeClr val="accent2"/>
                        </a:solidFill>
                        <a:effectLst/>
                        <a:uLnTx/>
                        <a:uFillTx/>
                        <a:latin typeface="+mn-lt"/>
                        <a:ea typeface="+mn-ea"/>
                        <a:cs typeface="Segoe UI" panose="020B0502040204020203" pitchFamily="34" charset="0"/>
                      </a:endParaRPr>
                    </a:p>
                    <a:p>
                      <a:pPr marL="180975" marR="0" lvl="0" indent="-180975" algn="l" defTabSz="1280160" rtl="0" eaLnBrk="1" fontAlgn="auto" latinLnBrk="0" hangingPunct="1">
                        <a:lnSpc>
                          <a:spcPct val="100000"/>
                        </a:lnSpc>
                        <a:spcBef>
                          <a:spcPts val="0"/>
                        </a:spcBef>
                        <a:spcAft>
                          <a:spcPts val="0"/>
                        </a:spcAft>
                        <a:buClrTx/>
                        <a:buSzTx/>
                        <a:buFont typeface="+mj-lt"/>
                        <a:buAutoNum type="arabicPeriod" startAt="7"/>
                        <a:tabLst/>
                        <a:defRPr/>
                      </a:pPr>
                      <a:r>
                        <a:rPr kumimoji="0" lang="en-US" sz="600" b="0" i="0" u="none" strike="noStrike" kern="1200" cap="none" spc="0" normalizeH="0" baseline="0" dirty="0">
                          <a:ln>
                            <a:noFill/>
                          </a:ln>
                          <a:solidFill>
                            <a:srgbClr val="D2A000"/>
                          </a:solidFill>
                          <a:effectLst/>
                          <a:uLnTx/>
                          <a:uFillTx/>
                          <a:latin typeface="+mn-lt"/>
                          <a:ea typeface="+mn-ea"/>
                          <a:cs typeface="Segoe UI" panose="020B0502040204020203" pitchFamily="34" charset="0"/>
                        </a:rPr>
                        <a:t>Drinking Water Quality</a:t>
                      </a:r>
                      <a:endParaRPr kumimoji="0" lang="en-CA" sz="600" b="0" i="0" u="none" strike="noStrike" kern="1200" cap="none" spc="0" normalizeH="0" baseline="0" noProof="0" dirty="0">
                        <a:ln>
                          <a:noFill/>
                        </a:ln>
                        <a:solidFill>
                          <a:srgbClr val="D2A000"/>
                        </a:solidFill>
                        <a:effectLst/>
                        <a:uLnTx/>
                        <a:uFillTx/>
                        <a:latin typeface="+mn-lt"/>
                        <a:ea typeface="+mn-ea"/>
                        <a:cs typeface="Segoe UI" panose="020B0502040204020203" pitchFamily="34" charset="0"/>
                        <a:sym typeface="Wingdings" panose="05000000000000000000" pitchFamily="2" charset="2"/>
                      </a:endParaRPr>
                    </a:p>
                  </a:txBody>
                  <a:tcPr marL="34290" marR="34290" marT="34290" marB="34290">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tc>
                  <a:txBody>
                    <a:bodyPr/>
                    <a:lstStyle/>
                    <a:p>
                      <a:pPr marL="180975" marR="0" lvl="0" indent="-180975" algn="l" defTabSz="914400" rtl="0" eaLnBrk="1" fontAlgn="auto" latinLnBrk="0" hangingPunct="1">
                        <a:lnSpc>
                          <a:spcPct val="100000"/>
                        </a:lnSpc>
                        <a:spcBef>
                          <a:spcPts val="0"/>
                        </a:spcBef>
                        <a:spcAft>
                          <a:spcPts val="0"/>
                        </a:spcAft>
                        <a:buClrTx/>
                        <a:buSzTx/>
                        <a:buFont typeface="+mj-lt"/>
                        <a:buAutoNum type="arabicPeriod" startAt="13"/>
                        <a:tabLst/>
                        <a:defRPr/>
                      </a:pPr>
                      <a:r>
                        <a:rPr kumimoji="0" lang="en-US" sz="600"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Left Emergency Without Being Seen</a:t>
                      </a:r>
                      <a:r>
                        <a:rPr kumimoji="0" lang="en-CA" sz="600" b="0" i="0" u="none" strike="noStrike" kern="1200" cap="none" spc="0" normalizeH="0" baseline="30000" noProof="0" dirty="0">
                          <a:ln>
                            <a:noFill/>
                          </a:ln>
                          <a:solidFill>
                            <a:srgbClr val="0066A4"/>
                          </a:solidFill>
                          <a:effectLst/>
                          <a:uLnTx/>
                          <a:uFillTx/>
                          <a:latin typeface="+mn-lt"/>
                          <a:ea typeface="+mn-ea"/>
                          <a:cs typeface="Segoe UI" panose="020B0502040204020203" pitchFamily="34" charset="0"/>
                        </a:rPr>
                        <a:t>*</a:t>
                      </a:r>
                      <a:endParaRPr kumimoji="0" lang="en-US" sz="600"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endParaRPr>
                    </a:p>
                    <a:p>
                      <a:pPr marL="180975" marR="0" lvl="0" indent="-180975" algn="l" defTabSz="914400" rtl="0" eaLnBrk="1" fontAlgn="auto" latinLnBrk="0" hangingPunct="1">
                        <a:lnSpc>
                          <a:spcPct val="100000"/>
                        </a:lnSpc>
                        <a:spcBef>
                          <a:spcPts val="0"/>
                        </a:spcBef>
                        <a:spcAft>
                          <a:spcPts val="0"/>
                        </a:spcAft>
                        <a:buClrTx/>
                        <a:buSzTx/>
                        <a:buFont typeface="+mj-lt"/>
                        <a:buAutoNum type="arabicPeriod" startAt="13"/>
                        <a:tabLst/>
                        <a:defRPr/>
                      </a:pPr>
                      <a:r>
                        <a:rPr kumimoji="0" lang="en-US" sz="600"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Long Term Care Wait Time</a:t>
                      </a:r>
                      <a:r>
                        <a:rPr kumimoji="0" lang="en-CA" sz="600" b="0" i="0" u="none" strike="noStrike" kern="1200" cap="none" spc="0" normalizeH="0" baseline="30000" noProof="0" dirty="0">
                          <a:ln>
                            <a:noFill/>
                          </a:ln>
                          <a:solidFill>
                            <a:srgbClr val="0066A4"/>
                          </a:solidFill>
                          <a:effectLst/>
                          <a:uLnTx/>
                          <a:uFillTx/>
                          <a:latin typeface="+mn-lt"/>
                          <a:ea typeface="+mn-ea"/>
                          <a:cs typeface="Segoe UI" panose="020B0502040204020203" pitchFamily="34" charset="0"/>
                        </a:rPr>
                        <a:t>*</a:t>
                      </a:r>
                      <a:endParaRPr kumimoji="0" lang="en-US" sz="600"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endParaRPr>
                    </a:p>
                    <a:p>
                      <a:pPr marL="180975" marR="0" lvl="0" indent="-180975" algn="l" defTabSz="914400" rtl="0" eaLnBrk="1" fontAlgn="auto" latinLnBrk="0" hangingPunct="1">
                        <a:lnSpc>
                          <a:spcPct val="100000"/>
                        </a:lnSpc>
                        <a:spcBef>
                          <a:spcPts val="0"/>
                        </a:spcBef>
                        <a:spcAft>
                          <a:spcPts val="0"/>
                        </a:spcAft>
                        <a:buClrTx/>
                        <a:buSzTx/>
                        <a:buFont typeface="+mj-lt"/>
                        <a:buAutoNum type="arabicPeriod" startAt="13"/>
                        <a:tabLst/>
                        <a:defRPr/>
                      </a:pPr>
                      <a:r>
                        <a:rPr kumimoji="0" lang="en-US" sz="600"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Surgeries Waiting Longer Than Benchmark</a:t>
                      </a:r>
                      <a:r>
                        <a:rPr kumimoji="0" lang="en-CA" sz="600" b="0" i="0" u="none" strike="noStrike" kern="1200" cap="none" spc="0" normalizeH="0" baseline="30000" noProof="0" dirty="0">
                          <a:ln>
                            <a:noFill/>
                          </a:ln>
                          <a:solidFill>
                            <a:srgbClr val="0066A4"/>
                          </a:solidFill>
                          <a:effectLst/>
                          <a:uLnTx/>
                          <a:uFillTx/>
                          <a:latin typeface="+mn-lt"/>
                          <a:ea typeface="+mn-ea"/>
                          <a:cs typeface="Segoe UI" panose="020B0502040204020203" pitchFamily="34" charset="0"/>
                        </a:rPr>
                        <a:t>*</a:t>
                      </a:r>
                      <a:endParaRPr kumimoji="0" lang="en-US" sz="600"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endParaRPr>
                    </a:p>
                    <a:p>
                      <a:pPr marL="180975" marR="0" lvl="0" indent="-180975" algn="l" defTabSz="914400" rtl="0" eaLnBrk="1" fontAlgn="auto" latinLnBrk="0" hangingPunct="1">
                        <a:lnSpc>
                          <a:spcPct val="100000"/>
                        </a:lnSpc>
                        <a:spcBef>
                          <a:spcPts val="0"/>
                        </a:spcBef>
                        <a:spcAft>
                          <a:spcPts val="0"/>
                        </a:spcAft>
                        <a:buClrTx/>
                        <a:buSzTx/>
                        <a:buFont typeface="+mj-lt"/>
                        <a:buAutoNum type="arabicPeriod" startAt="13"/>
                        <a:tabLst/>
                        <a:defRPr/>
                      </a:pPr>
                      <a:r>
                        <a:rPr kumimoji="0" lang="en-US" sz="600"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MRI Meeting Benchmark</a:t>
                      </a:r>
                      <a:r>
                        <a:rPr kumimoji="0" lang="en-CA" sz="600" b="0" i="0" u="none" strike="noStrike" kern="1200" cap="none" spc="0" normalizeH="0" baseline="30000" noProof="0" dirty="0">
                          <a:ln>
                            <a:noFill/>
                          </a:ln>
                          <a:solidFill>
                            <a:srgbClr val="0066A4"/>
                          </a:solidFill>
                          <a:effectLst/>
                          <a:uLnTx/>
                          <a:uFillTx/>
                          <a:latin typeface="+mn-lt"/>
                          <a:ea typeface="+mn-ea"/>
                          <a:cs typeface="Segoe UI" panose="020B0502040204020203" pitchFamily="34" charset="0"/>
                        </a:rPr>
                        <a:t>*</a:t>
                      </a:r>
                      <a:endParaRPr kumimoji="0" lang="en-US" sz="600"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endParaRPr>
                    </a:p>
                    <a:p>
                      <a:pPr marL="180975" marR="0" lvl="0" indent="-180975" algn="l" defTabSz="914400" rtl="0" eaLnBrk="1" fontAlgn="auto" latinLnBrk="0" hangingPunct="1">
                        <a:lnSpc>
                          <a:spcPct val="100000"/>
                        </a:lnSpc>
                        <a:spcBef>
                          <a:spcPts val="0"/>
                        </a:spcBef>
                        <a:spcAft>
                          <a:spcPts val="0"/>
                        </a:spcAft>
                        <a:buClrTx/>
                        <a:buSzTx/>
                        <a:buFont typeface="+mj-lt"/>
                        <a:buAutoNum type="arabicPeriod" startAt="13"/>
                        <a:tabLst/>
                        <a:defRPr/>
                      </a:pPr>
                      <a:r>
                        <a:rPr kumimoji="0" lang="en-US" sz="600"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CT Meeting Benchmark</a:t>
                      </a:r>
                      <a:r>
                        <a:rPr kumimoji="0" lang="en-CA" sz="600" b="0" i="0" u="none" strike="noStrike" kern="1200" cap="none" spc="0" normalizeH="0" baseline="30000" noProof="0" dirty="0">
                          <a:ln>
                            <a:noFill/>
                          </a:ln>
                          <a:solidFill>
                            <a:srgbClr val="0066A4"/>
                          </a:solidFill>
                          <a:effectLst/>
                          <a:uLnTx/>
                          <a:uFillTx/>
                          <a:latin typeface="+mn-lt"/>
                          <a:ea typeface="+mn-ea"/>
                          <a:cs typeface="Segoe UI" panose="020B0502040204020203" pitchFamily="34" charset="0"/>
                        </a:rPr>
                        <a:t>*</a:t>
                      </a:r>
                      <a:endParaRPr kumimoji="0" lang="en-US" sz="600"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endParaRPr>
                    </a:p>
                    <a:p>
                      <a:pPr marL="180975" marR="0" lvl="0" indent="-180975" algn="l" defTabSz="914400" rtl="0" eaLnBrk="1" fontAlgn="auto" latinLnBrk="0" hangingPunct="1">
                        <a:lnSpc>
                          <a:spcPct val="100000"/>
                        </a:lnSpc>
                        <a:spcBef>
                          <a:spcPts val="0"/>
                        </a:spcBef>
                        <a:spcAft>
                          <a:spcPts val="0"/>
                        </a:spcAft>
                        <a:buClrTx/>
                        <a:buSzTx/>
                        <a:buFont typeface="+mj-lt"/>
                        <a:buAutoNum type="arabicPeriod" startAt="13"/>
                        <a:tabLst/>
                        <a:defRPr/>
                      </a:pPr>
                      <a:r>
                        <a:rPr kumimoji="0" lang="en-US" sz="600"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Home Care Professional Services Meeting Benchmark</a:t>
                      </a:r>
                      <a:r>
                        <a:rPr kumimoji="0" lang="en-CA" sz="600" b="0" i="0" u="none" strike="noStrike" kern="1200" cap="none" spc="0" normalizeH="0" baseline="30000" noProof="0" dirty="0">
                          <a:ln>
                            <a:noFill/>
                          </a:ln>
                          <a:solidFill>
                            <a:srgbClr val="0066A4"/>
                          </a:solidFill>
                          <a:effectLst/>
                          <a:uLnTx/>
                          <a:uFillTx/>
                          <a:latin typeface="+mn-lt"/>
                          <a:ea typeface="+mn-ea"/>
                          <a:cs typeface="Segoe UI" panose="020B0502040204020203" pitchFamily="34" charset="0"/>
                        </a:rPr>
                        <a:t>*</a:t>
                      </a:r>
                      <a:endParaRPr kumimoji="0" lang="en-US" sz="600" b="0" i="0" u="none" strike="noStrike" kern="1200" cap="none" spc="0" normalizeH="0" baseline="0" dirty="0">
                        <a:ln>
                          <a:noFill/>
                        </a:ln>
                        <a:solidFill>
                          <a:srgbClr val="0066A4"/>
                        </a:solidFill>
                        <a:effectLst/>
                        <a:uLnTx/>
                        <a:uFillTx/>
                        <a:latin typeface="+mn-lt"/>
                        <a:ea typeface="+mn-ea"/>
                        <a:cs typeface="Segoe UI" panose="020B0502040204020203" pitchFamily="34" charset="0"/>
                      </a:endParaRPr>
                    </a:p>
                  </a:txBody>
                  <a:tcPr marL="34290" marR="34290" marT="34290" marB="34290">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tc>
                  <a:txBody>
                    <a:bodyPr/>
                    <a:lstStyle/>
                    <a:p>
                      <a:pPr marL="180975" marR="0" lvl="0" indent="-180975" algn="l" defTabSz="914400" rtl="0" eaLnBrk="1" fontAlgn="auto" latinLnBrk="0" hangingPunct="1">
                        <a:lnSpc>
                          <a:spcPct val="100000"/>
                        </a:lnSpc>
                        <a:spcBef>
                          <a:spcPts val="0"/>
                        </a:spcBef>
                        <a:spcAft>
                          <a:spcPts val="0"/>
                        </a:spcAft>
                        <a:buClrTx/>
                        <a:buSzTx/>
                        <a:buFont typeface="+mj-lt"/>
                        <a:buAutoNum type="arabicPeriod" startAt="19"/>
                        <a:tabLst/>
                        <a:defRPr/>
                      </a:pPr>
                      <a:r>
                        <a:rPr kumimoji="0" lang="en-US" sz="600"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Potential Inappropriate Use of Antipsychotics in LTC</a:t>
                      </a:r>
                      <a:r>
                        <a:rPr kumimoji="0" lang="en-CA" sz="600" b="0" i="0" u="none" strike="noStrike" kern="1200" cap="none" spc="0" normalizeH="0" baseline="30000" noProof="0" dirty="0">
                          <a:ln>
                            <a:noFill/>
                          </a:ln>
                          <a:solidFill>
                            <a:srgbClr val="0066A4"/>
                          </a:solidFill>
                          <a:effectLst/>
                          <a:uLnTx/>
                          <a:uFillTx/>
                          <a:latin typeface="+mn-lt"/>
                          <a:ea typeface="+mn-ea"/>
                          <a:cs typeface="Segoe UI" panose="020B0502040204020203" pitchFamily="34" charset="0"/>
                        </a:rPr>
                        <a:t>*</a:t>
                      </a:r>
                      <a:endParaRPr kumimoji="0" lang="en-US" sz="600"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endParaRPr>
                    </a:p>
                    <a:p>
                      <a:pPr marL="180975" marR="0" lvl="0" indent="-180975" algn="l" defTabSz="914400" rtl="0" eaLnBrk="1" fontAlgn="auto" latinLnBrk="0" hangingPunct="1">
                        <a:lnSpc>
                          <a:spcPct val="100000"/>
                        </a:lnSpc>
                        <a:spcBef>
                          <a:spcPts val="0"/>
                        </a:spcBef>
                        <a:spcAft>
                          <a:spcPts val="0"/>
                        </a:spcAft>
                        <a:buClrTx/>
                        <a:buSzTx/>
                        <a:buFont typeface="+mj-lt"/>
                        <a:buAutoNum type="arabicPeriod" startAt="19"/>
                        <a:tabLst/>
                        <a:defRPr/>
                      </a:pPr>
                      <a:r>
                        <a:rPr kumimoji="0" lang="en-US" sz="600"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Worsening Pressure Ulcers in LTC</a:t>
                      </a:r>
                    </a:p>
                    <a:p>
                      <a:pPr marL="180975" marR="0" lvl="0" indent="-180975" algn="l" defTabSz="914400" rtl="0" eaLnBrk="1" fontAlgn="auto" latinLnBrk="0" hangingPunct="1">
                        <a:lnSpc>
                          <a:spcPct val="100000"/>
                        </a:lnSpc>
                        <a:spcBef>
                          <a:spcPts val="0"/>
                        </a:spcBef>
                        <a:spcAft>
                          <a:spcPts val="0"/>
                        </a:spcAft>
                        <a:buClrTx/>
                        <a:buSzTx/>
                        <a:buFont typeface="+mj-lt"/>
                        <a:buAutoNum type="arabicPeriod" startAt="19"/>
                        <a:tabLst/>
                        <a:defRPr/>
                      </a:pPr>
                      <a:r>
                        <a:rPr kumimoji="0" lang="en-US" sz="600"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rPr>
                        <a:t>ED Wait Time for Inpatient Bed</a:t>
                      </a:r>
                      <a:r>
                        <a:rPr kumimoji="0" lang="en-CA" sz="600" b="0" i="0" u="none" strike="noStrike" kern="1200" cap="none" spc="0" normalizeH="0" baseline="30000" noProof="0" dirty="0">
                          <a:ln>
                            <a:noFill/>
                          </a:ln>
                          <a:solidFill>
                            <a:srgbClr val="0066A4"/>
                          </a:solidFill>
                          <a:effectLst/>
                          <a:uLnTx/>
                          <a:uFillTx/>
                          <a:latin typeface="+mn-lt"/>
                          <a:ea typeface="+mn-ea"/>
                          <a:cs typeface="Segoe UI" panose="020B0502040204020203" pitchFamily="34" charset="0"/>
                        </a:rPr>
                        <a:t>*</a:t>
                      </a:r>
                      <a:endParaRPr kumimoji="0" lang="en-US" sz="600" b="0" i="0" u="none" strike="noStrike" kern="1200" cap="none" spc="0" normalizeH="0" baseline="0" noProof="0" dirty="0">
                        <a:ln>
                          <a:noFill/>
                        </a:ln>
                        <a:solidFill>
                          <a:srgbClr val="0066A4"/>
                        </a:solidFill>
                        <a:effectLst/>
                        <a:uLnTx/>
                        <a:uFillTx/>
                        <a:latin typeface="+mn-lt"/>
                        <a:ea typeface="+mn-ea"/>
                        <a:cs typeface="Segoe UI" panose="020B0502040204020203" pitchFamily="34" charset="0"/>
                        <a:sym typeface="Wingdings" panose="05000000000000000000" pitchFamily="2" charset="2"/>
                      </a:endParaRPr>
                    </a:p>
                    <a:p>
                      <a:pPr marL="180975" marR="0" lvl="0" indent="-180975" algn="l" defTabSz="914400" rtl="0" eaLnBrk="1" fontAlgn="auto" latinLnBrk="0" hangingPunct="1">
                        <a:lnSpc>
                          <a:spcPct val="100000"/>
                        </a:lnSpc>
                        <a:spcBef>
                          <a:spcPts val="0"/>
                        </a:spcBef>
                        <a:spcAft>
                          <a:spcPts val="0"/>
                        </a:spcAft>
                        <a:buClrTx/>
                        <a:buSzTx/>
                        <a:buFont typeface="+mj-lt"/>
                        <a:buAutoNum type="arabicPeriod" startAt="19"/>
                        <a:tabLst/>
                        <a:defRPr/>
                      </a:pPr>
                      <a:r>
                        <a:rPr kumimoji="0" lang="en-US" sz="600" b="0" i="0" u="none" strike="noStrike" kern="1200" cap="none" spc="0" normalizeH="0" baseline="0" noProof="0" dirty="0">
                          <a:ln>
                            <a:noFill/>
                          </a:ln>
                          <a:solidFill>
                            <a:schemeClr val="accent6"/>
                          </a:solidFill>
                          <a:effectLst/>
                          <a:uLnTx/>
                          <a:uFillTx/>
                          <a:latin typeface="+mn-lt"/>
                          <a:ea typeface="+mn-ea"/>
                          <a:cs typeface="Segoe UI" panose="020B0502040204020203" pitchFamily="34" charset="0"/>
                          <a:sym typeface="Wingdings" panose="05000000000000000000" pitchFamily="2" charset="2"/>
                        </a:rPr>
                        <a:t>Length of Stay v. Expected Length of Stay in Acute Care</a:t>
                      </a:r>
                      <a:r>
                        <a:rPr kumimoji="0" lang="en-CA" sz="600" b="0" i="0" u="none" strike="noStrike" kern="1200" cap="none" spc="0" normalizeH="0" baseline="30000" noProof="0" dirty="0">
                          <a:ln>
                            <a:noFill/>
                          </a:ln>
                          <a:solidFill>
                            <a:schemeClr val="accent6"/>
                          </a:solidFill>
                          <a:effectLst/>
                          <a:uLnTx/>
                          <a:uFillTx/>
                          <a:latin typeface="+mn-lt"/>
                          <a:ea typeface="+mn-ea"/>
                          <a:cs typeface="Segoe UI" panose="020B0502040204020203" pitchFamily="34" charset="0"/>
                        </a:rPr>
                        <a:t>*</a:t>
                      </a:r>
                      <a:endParaRPr kumimoji="0" lang="en-US" sz="600" b="0" i="0" u="none" strike="noStrike" kern="1200" cap="none" spc="0" normalizeH="0" baseline="0" noProof="0" dirty="0">
                        <a:ln>
                          <a:noFill/>
                        </a:ln>
                        <a:solidFill>
                          <a:schemeClr val="accent6"/>
                        </a:solidFill>
                        <a:effectLst/>
                        <a:uLnTx/>
                        <a:uFillTx/>
                        <a:latin typeface="+mn-lt"/>
                        <a:ea typeface="+mn-ea"/>
                        <a:cs typeface="Segoe UI" panose="020B0502040204020203" pitchFamily="34" charset="0"/>
                        <a:sym typeface="Wingdings" panose="05000000000000000000" pitchFamily="2" charset="2"/>
                      </a:endParaRPr>
                    </a:p>
                    <a:p>
                      <a:pPr marL="180975" marR="0" lvl="0" indent="-180975" algn="l" defTabSz="914400" rtl="0" eaLnBrk="1" fontAlgn="auto" latinLnBrk="0" hangingPunct="1">
                        <a:lnSpc>
                          <a:spcPct val="100000"/>
                        </a:lnSpc>
                        <a:spcBef>
                          <a:spcPts val="0"/>
                        </a:spcBef>
                        <a:spcAft>
                          <a:spcPts val="0"/>
                        </a:spcAft>
                        <a:buClrTx/>
                        <a:buSzTx/>
                        <a:buFont typeface="+mj-lt"/>
                        <a:buAutoNum type="arabicPeriod" startAt="19"/>
                        <a:tabLst/>
                        <a:defRPr/>
                      </a:pPr>
                      <a:r>
                        <a:rPr kumimoji="0" lang="en-US" sz="600" b="0" i="0" u="none" strike="noStrike" kern="1200" cap="none" spc="0" normalizeH="0" baseline="0" noProof="0" dirty="0">
                          <a:ln>
                            <a:noFill/>
                          </a:ln>
                          <a:solidFill>
                            <a:schemeClr val="accent6"/>
                          </a:solidFill>
                          <a:effectLst/>
                          <a:uLnTx/>
                          <a:uFillTx/>
                          <a:latin typeface="+mn-lt"/>
                          <a:ea typeface="+mn-ea"/>
                          <a:cs typeface="Segoe UI" panose="020B0502040204020203" pitchFamily="34" charset="0"/>
                          <a:sym typeface="Wingdings" panose="05000000000000000000" pitchFamily="2" charset="2"/>
                        </a:rPr>
                        <a:t>Alternative Level of Care</a:t>
                      </a:r>
                      <a:r>
                        <a:rPr kumimoji="0" lang="en-CA" sz="600" b="0" i="0" u="none" strike="noStrike" kern="1200" cap="none" spc="0" normalizeH="0" baseline="30000" noProof="0" dirty="0">
                          <a:ln>
                            <a:noFill/>
                          </a:ln>
                          <a:solidFill>
                            <a:schemeClr val="accent6"/>
                          </a:solidFill>
                          <a:effectLst/>
                          <a:uLnTx/>
                          <a:uFillTx/>
                          <a:latin typeface="+mn-lt"/>
                          <a:ea typeface="+mn-ea"/>
                          <a:cs typeface="Segoe UI" panose="020B0502040204020203" pitchFamily="34" charset="0"/>
                        </a:rPr>
                        <a:t>*</a:t>
                      </a:r>
                      <a:endParaRPr kumimoji="0" lang="en-US" sz="600" b="0" i="0" u="none" strike="noStrike" kern="1200" cap="none" spc="0" normalizeH="0" baseline="0" noProof="0" dirty="0">
                        <a:ln>
                          <a:noFill/>
                        </a:ln>
                        <a:solidFill>
                          <a:schemeClr val="accent6"/>
                        </a:solidFill>
                        <a:effectLst/>
                        <a:uLnTx/>
                        <a:uFillTx/>
                        <a:latin typeface="+mn-lt"/>
                        <a:ea typeface="+mn-ea"/>
                        <a:cs typeface="Segoe UI" panose="020B0502040204020203" pitchFamily="34" charset="0"/>
                        <a:sym typeface="Wingdings" panose="05000000000000000000" pitchFamily="2" charset="2"/>
                      </a:endParaRPr>
                    </a:p>
                    <a:p>
                      <a:pPr marL="180975" marR="0" lvl="0" indent="-180975" algn="l" defTabSz="914400" rtl="0" eaLnBrk="1" fontAlgn="auto" latinLnBrk="0" hangingPunct="1">
                        <a:lnSpc>
                          <a:spcPct val="100000"/>
                        </a:lnSpc>
                        <a:spcBef>
                          <a:spcPts val="0"/>
                        </a:spcBef>
                        <a:spcAft>
                          <a:spcPts val="0"/>
                        </a:spcAft>
                        <a:buClrTx/>
                        <a:buSzTx/>
                        <a:buFont typeface="+mj-lt"/>
                        <a:buAutoNum type="arabicPeriod" startAt="19"/>
                        <a:tabLst/>
                        <a:defRPr/>
                      </a:pPr>
                      <a:r>
                        <a:rPr kumimoji="0" lang="en-US" sz="600" b="0" i="0" u="none" strike="noStrike" kern="1200" cap="none" spc="0" normalizeH="0" baseline="0" noProof="0" dirty="0">
                          <a:ln>
                            <a:noFill/>
                          </a:ln>
                          <a:solidFill>
                            <a:schemeClr val="accent6"/>
                          </a:solidFill>
                          <a:effectLst/>
                          <a:uLnTx/>
                          <a:uFillTx/>
                          <a:latin typeface="+mn-lt"/>
                          <a:ea typeface="+mn-ea"/>
                          <a:cs typeface="Segoe UI" panose="020B0502040204020203" pitchFamily="34" charset="0"/>
                          <a:sym typeface="Wingdings" panose="05000000000000000000" pitchFamily="2" charset="2"/>
                        </a:rPr>
                        <a:t>Ambulatory Care Sensitive Conditions Hospitalizations (75+)</a:t>
                      </a:r>
                      <a:r>
                        <a:rPr kumimoji="0" lang="en-CA" sz="600" b="0" i="0" u="none" strike="noStrike" kern="1200" cap="none" spc="0" normalizeH="0" baseline="30000" noProof="0" dirty="0">
                          <a:ln>
                            <a:noFill/>
                          </a:ln>
                          <a:solidFill>
                            <a:schemeClr val="accent6"/>
                          </a:solidFill>
                          <a:effectLst/>
                          <a:uLnTx/>
                          <a:uFillTx/>
                          <a:latin typeface="+mn-lt"/>
                          <a:ea typeface="+mn-ea"/>
                          <a:cs typeface="Segoe UI" panose="020B0502040204020203" pitchFamily="34" charset="0"/>
                        </a:rPr>
                        <a:t> *</a:t>
                      </a:r>
                      <a:endParaRPr kumimoji="0" lang="en-CA" sz="600" b="0" i="0" u="none" strike="noStrike" kern="1200" cap="none" spc="0" normalizeH="0" baseline="0" noProof="0" dirty="0">
                        <a:ln>
                          <a:noFill/>
                        </a:ln>
                        <a:solidFill>
                          <a:schemeClr val="accent6"/>
                        </a:solidFill>
                        <a:effectLst/>
                        <a:uLnTx/>
                        <a:uFillTx/>
                        <a:latin typeface="+mn-lt"/>
                        <a:ea typeface="+mn-ea"/>
                        <a:cs typeface="Segoe UI" panose="020B0502040204020203" pitchFamily="34" charset="0"/>
                        <a:sym typeface="Wingdings" panose="05000000000000000000" pitchFamily="2" charset="2"/>
                      </a:endParaRPr>
                    </a:p>
                  </a:txBody>
                  <a:tcPr marL="34290" marR="34290" marT="34290" marB="34290">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tc>
                  <a:txBody>
                    <a:bodyPr/>
                    <a:lstStyle/>
                    <a:p>
                      <a:pPr marL="180975" marR="0" lvl="0" indent="-180975" algn="l" defTabSz="1280160" rtl="0" eaLnBrk="1" fontAlgn="auto" latinLnBrk="0" hangingPunct="1">
                        <a:lnSpc>
                          <a:spcPct val="100000"/>
                        </a:lnSpc>
                        <a:spcBef>
                          <a:spcPts val="0"/>
                        </a:spcBef>
                        <a:spcAft>
                          <a:spcPts val="0"/>
                        </a:spcAft>
                        <a:buClrTx/>
                        <a:buSzTx/>
                        <a:buFont typeface="+mj-lt"/>
                        <a:buAutoNum type="arabicPeriod" startAt="25"/>
                        <a:tabLst/>
                        <a:defRPr/>
                      </a:pPr>
                      <a:r>
                        <a:rPr kumimoji="0" lang="en-US" sz="600" b="0" i="0" u="none" strike="noStrike" kern="1200" cap="none" spc="0" normalizeH="0" baseline="0" noProof="0" dirty="0">
                          <a:ln>
                            <a:noFill/>
                          </a:ln>
                          <a:solidFill>
                            <a:schemeClr val="accent2"/>
                          </a:solidFill>
                          <a:effectLst/>
                          <a:uLnTx/>
                          <a:uFillTx/>
                          <a:latin typeface="+mn-lt"/>
                          <a:ea typeface="+mn-ea"/>
                          <a:cs typeface="Segoe UI" panose="020B0502040204020203" pitchFamily="34" charset="0"/>
                        </a:rPr>
                        <a:t>Overtime</a:t>
                      </a:r>
                      <a:r>
                        <a:rPr kumimoji="0" lang="en-CA" sz="600" b="0" i="0" u="none" strike="noStrike" kern="1200" cap="none" spc="0" normalizeH="0" baseline="30000" noProof="0" dirty="0">
                          <a:ln>
                            <a:noFill/>
                          </a:ln>
                          <a:solidFill>
                            <a:schemeClr val="accent2"/>
                          </a:solidFill>
                          <a:effectLst/>
                          <a:uLnTx/>
                          <a:uFillTx/>
                          <a:latin typeface="+mn-lt"/>
                          <a:ea typeface="+mn-ea"/>
                          <a:cs typeface="Segoe UI" panose="020B0502040204020203" pitchFamily="34" charset="0"/>
                        </a:rPr>
                        <a:t>*</a:t>
                      </a:r>
                      <a:endParaRPr kumimoji="0" lang="en-US" sz="600" b="0" i="0" u="none" strike="noStrike" kern="1200" cap="none" spc="0" normalizeH="0" baseline="0" noProof="0" dirty="0">
                        <a:ln>
                          <a:noFill/>
                        </a:ln>
                        <a:solidFill>
                          <a:schemeClr val="accent2"/>
                        </a:solidFill>
                        <a:effectLst/>
                        <a:uLnTx/>
                        <a:uFillTx/>
                        <a:latin typeface="+mn-lt"/>
                        <a:ea typeface="+mn-ea"/>
                        <a:cs typeface="Segoe UI" panose="020B0502040204020203" pitchFamily="34" charset="0"/>
                      </a:endParaRPr>
                    </a:p>
                    <a:p>
                      <a:pPr marL="180975" marR="0" lvl="0" indent="-180975" algn="l" defTabSz="1280160" rtl="0" eaLnBrk="1" fontAlgn="auto" latinLnBrk="0" hangingPunct="1">
                        <a:lnSpc>
                          <a:spcPct val="100000"/>
                        </a:lnSpc>
                        <a:spcBef>
                          <a:spcPts val="0"/>
                        </a:spcBef>
                        <a:spcAft>
                          <a:spcPts val="0"/>
                        </a:spcAft>
                        <a:buClrTx/>
                        <a:buSzTx/>
                        <a:buFont typeface="+mj-lt"/>
                        <a:buAutoNum type="arabicPeriod" startAt="25"/>
                        <a:tabLst/>
                        <a:defRPr/>
                      </a:pPr>
                      <a:r>
                        <a:rPr kumimoji="0" lang="en-US" sz="600" b="0" i="0" u="none" strike="noStrike" kern="1200" cap="none" spc="0" normalizeH="0" baseline="0" noProof="0" dirty="0">
                          <a:ln>
                            <a:noFill/>
                          </a:ln>
                          <a:solidFill>
                            <a:schemeClr val="accent2"/>
                          </a:solidFill>
                          <a:effectLst/>
                          <a:uLnTx/>
                          <a:uFillTx/>
                          <a:latin typeface="+mn-lt"/>
                          <a:ea typeface="+mn-ea"/>
                          <a:cs typeface="Segoe UI" panose="020B0502040204020203" pitchFamily="34" charset="0"/>
                        </a:rPr>
                        <a:t>Employee Turnover</a:t>
                      </a:r>
                      <a:r>
                        <a:rPr kumimoji="0" lang="en-CA" sz="600" b="0" i="0" u="none" strike="noStrike" kern="1200" cap="none" spc="0" normalizeH="0" baseline="30000" noProof="0" dirty="0">
                          <a:ln>
                            <a:noFill/>
                          </a:ln>
                          <a:solidFill>
                            <a:schemeClr val="accent2"/>
                          </a:solidFill>
                          <a:effectLst/>
                          <a:uLnTx/>
                          <a:uFillTx/>
                          <a:latin typeface="+mn-lt"/>
                          <a:ea typeface="+mn-ea"/>
                          <a:cs typeface="Segoe UI" panose="020B0502040204020203" pitchFamily="34" charset="0"/>
                        </a:rPr>
                        <a:t>*</a:t>
                      </a:r>
                      <a:endParaRPr kumimoji="0" lang="en-US" sz="600" b="0" i="0" u="none" strike="noStrike" kern="1200" cap="none" spc="0" normalizeH="0" baseline="0" noProof="0" dirty="0">
                        <a:ln>
                          <a:noFill/>
                        </a:ln>
                        <a:solidFill>
                          <a:schemeClr val="accent2"/>
                        </a:solidFill>
                        <a:effectLst/>
                        <a:uLnTx/>
                        <a:uFillTx/>
                        <a:latin typeface="+mn-lt"/>
                        <a:ea typeface="+mn-ea"/>
                        <a:cs typeface="Segoe UI" panose="020B0502040204020203" pitchFamily="34" charset="0"/>
                      </a:endParaRPr>
                    </a:p>
                    <a:p>
                      <a:pPr marL="180975" marR="0" lvl="0" indent="-180975" algn="l" defTabSz="1280160" rtl="0" eaLnBrk="1" fontAlgn="auto" latinLnBrk="0" hangingPunct="1">
                        <a:lnSpc>
                          <a:spcPct val="100000"/>
                        </a:lnSpc>
                        <a:spcBef>
                          <a:spcPts val="0"/>
                        </a:spcBef>
                        <a:spcAft>
                          <a:spcPts val="0"/>
                        </a:spcAft>
                        <a:buClrTx/>
                        <a:buSzTx/>
                        <a:buFont typeface="+mj-lt"/>
                        <a:buAutoNum type="arabicPeriod" startAt="25"/>
                        <a:tabLst/>
                        <a:defRPr/>
                      </a:pPr>
                      <a:r>
                        <a:rPr kumimoji="0" lang="en-US" sz="600" b="0" i="0" u="none" strike="noStrike" kern="1200" cap="none" spc="0" normalizeH="0" baseline="0" noProof="0" dirty="0">
                          <a:ln>
                            <a:noFill/>
                          </a:ln>
                          <a:solidFill>
                            <a:srgbClr val="70AD47"/>
                          </a:solidFill>
                          <a:effectLst/>
                          <a:uLnTx/>
                          <a:uFillTx/>
                          <a:latin typeface="+mn-lt"/>
                          <a:ea typeface="+mn-ea"/>
                          <a:cs typeface="Segoe UI" panose="020B0502040204020203" pitchFamily="34" charset="0"/>
                        </a:rPr>
                        <a:t>Working Capital Ratio</a:t>
                      </a:r>
                    </a:p>
                    <a:p>
                      <a:pPr marL="180975" marR="0" lvl="0" indent="-180975" algn="l" defTabSz="1280160" rtl="0" eaLnBrk="1" fontAlgn="auto" latinLnBrk="0" hangingPunct="1">
                        <a:lnSpc>
                          <a:spcPct val="100000"/>
                        </a:lnSpc>
                        <a:spcBef>
                          <a:spcPts val="0"/>
                        </a:spcBef>
                        <a:spcAft>
                          <a:spcPts val="0"/>
                        </a:spcAft>
                        <a:buClrTx/>
                        <a:buSzTx/>
                        <a:buFont typeface="+mj-lt"/>
                        <a:buAutoNum type="arabicPeriod" startAt="25"/>
                        <a:tabLst/>
                        <a:defRPr/>
                      </a:pPr>
                      <a:r>
                        <a:rPr kumimoji="0" lang="en-US" sz="600" b="0" i="0" u="none" strike="noStrike" kern="1200" cap="none" spc="0" normalizeH="0" baseline="0" noProof="0" dirty="0">
                          <a:ln>
                            <a:noFill/>
                          </a:ln>
                          <a:solidFill>
                            <a:srgbClr val="70AD47"/>
                          </a:solidFill>
                          <a:effectLst/>
                          <a:uLnTx/>
                          <a:uFillTx/>
                          <a:latin typeface="+mn-lt"/>
                          <a:ea typeface="+mn-ea"/>
                          <a:cs typeface="Segoe UI" panose="020B0502040204020203" pitchFamily="34" charset="0"/>
                        </a:rPr>
                        <a:t>Equipment Investment Index</a:t>
                      </a:r>
                    </a:p>
                    <a:p>
                      <a:pPr marL="180975" marR="0" lvl="0" indent="-180975" algn="l" defTabSz="1280160" rtl="0" eaLnBrk="1" fontAlgn="auto" latinLnBrk="0" hangingPunct="1">
                        <a:lnSpc>
                          <a:spcPct val="100000"/>
                        </a:lnSpc>
                        <a:spcBef>
                          <a:spcPts val="0"/>
                        </a:spcBef>
                        <a:spcAft>
                          <a:spcPts val="0"/>
                        </a:spcAft>
                        <a:buClrTx/>
                        <a:buSzTx/>
                        <a:buFont typeface="+mj-lt"/>
                        <a:buAutoNum type="arabicPeriod" startAt="25"/>
                        <a:tabLst/>
                        <a:defRPr/>
                      </a:pPr>
                      <a:r>
                        <a:rPr kumimoji="0" lang="en-US" sz="600" b="0" i="0" u="none" strike="noStrike" kern="1200" cap="none" spc="0" normalizeH="0" baseline="0" noProof="0" dirty="0">
                          <a:ln>
                            <a:noFill/>
                          </a:ln>
                          <a:solidFill>
                            <a:srgbClr val="70AD47"/>
                          </a:solidFill>
                          <a:effectLst/>
                          <a:uLnTx/>
                          <a:uFillTx/>
                          <a:latin typeface="+mn-lt"/>
                          <a:ea typeface="+mn-ea"/>
                          <a:cs typeface="Segoe UI" panose="020B0502040204020203" pitchFamily="34" charset="0"/>
                        </a:rPr>
                        <a:t>Facility Condition Index</a:t>
                      </a:r>
                    </a:p>
                    <a:p>
                      <a:pPr marL="180975" marR="0" lvl="0" indent="-180975" algn="l" defTabSz="1280160" rtl="0" eaLnBrk="1" fontAlgn="auto" latinLnBrk="0" hangingPunct="1">
                        <a:lnSpc>
                          <a:spcPct val="100000"/>
                        </a:lnSpc>
                        <a:spcBef>
                          <a:spcPts val="0"/>
                        </a:spcBef>
                        <a:spcAft>
                          <a:spcPts val="0"/>
                        </a:spcAft>
                        <a:buClrTx/>
                        <a:buSzTx/>
                        <a:buFont typeface="+mj-lt"/>
                        <a:buAutoNum type="arabicPeriod" startAt="25"/>
                        <a:tabLst/>
                        <a:defRPr/>
                      </a:pPr>
                      <a:r>
                        <a:rPr kumimoji="0" lang="en-US" sz="600" b="0" i="0" u="none" strike="noStrike" kern="1200" cap="none" spc="0" normalizeH="0" baseline="0" noProof="0" dirty="0">
                          <a:ln>
                            <a:noFill/>
                          </a:ln>
                          <a:solidFill>
                            <a:srgbClr val="D2A000"/>
                          </a:solidFill>
                          <a:effectLst/>
                          <a:uLnTx/>
                          <a:uFillTx/>
                          <a:latin typeface="+mn-lt"/>
                          <a:ea typeface="+mn-ea"/>
                          <a:cs typeface="Segoe UI" panose="020B0502040204020203" pitchFamily="34" charset="0"/>
                        </a:rPr>
                        <a:t>Greenhouse Gas Emissions</a:t>
                      </a:r>
                      <a:r>
                        <a:rPr kumimoji="0" lang="en-CA" sz="600" b="0" i="0" u="none" strike="noStrike" kern="1200" cap="none" spc="0" normalizeH="0" baseline="30000" noProof="0" dirty="0">
                          <a:ln>
                            <a:noFill/>
                          </a:ln>
                          <a:solidFill>
                            <a:srgbClr val="D2A000"/>
                          </a:solidFill>
                          <a:effectLst/>
                          <a:uLnTx/>
                          <a:uFillTx/>
                          <a:latin typeface="+mn-lt"/>
                          <a:ea typeface="+mn-ea"/>
                          <a:cs typeface="Segoe UI" panose="020B0502040204020203" pitchFamily="34" charset="0"/>
                        </a:rPr>
                        <a:t>*</a:t>
                      </a:r>
                      <a:endParaRPr kumimoji="0" lang="en-US" sz="600" b="0" i="0" u="none" strike="noStrike" kern="1200" cap="none" spc="0" normalizeH="0" baseline="0" noProof="0" dirty="0">
                        <a:ln>
                          <a:noFill/>
                        </a:ln>
                        <a:solidFill>
                          <a:srgbClr val="D2A000"/>
                        </a:solidFill>
                        <a:effectLst/>
                        <a:uLnTx/>
                        <a:uFillTx/>
                        <a:latin typeface="+mn-lt"/>
                        <a:ea typeface="+mn-ea"/>
                        <a:cs typeface="Segoe UI" panose="020B0502040204020203" pitchFamily="34" charset="0"/>
                      </a:endParaRPr>
                    </a:p>
                    <a:p>
                      <a:pPr marL="180975" marR="0" lvl="0" indent="-180975" algn="l" defTabSz="1280160" rtl="0" eaLnBrk="1" fontAlgn="auto" latinLnBrk="0" hangingPunct="1">
                        <a:lnSpc>
                          <a:spcPct val="100000"/>
                        </a:lnSpc>
                        <a:spcBef>
                          <a:spcPts val="0"/>
                        </a:spcBef>
                        <a:spcAft>
                          <a:spcPts val="0"/>
                        </a:spcAft>
                        <a:buClrTx/>
                        <a:buSzTx/>
                        <a:buFont typeface="+mj-lt"/>
                        <a:buAutoNum type="arabicPeriod" startAt="25"/>
                        <a:tabLst/>
                        <a:defRPr/>
                      </a:pPr>
                      <a:r>
                        <a:rPr kumimoji="0" lang="en-US" sz="600" b="0" i="0" u="none" strike="noStrike" kern="1200" cap="none" spc="0" normalizeH="0" baseline="0" noProof="0" dirty="0">
                          <a:ln>
                            <a:noFill/>
                          </a:ln>
                          <a:solidFill>
                            <a:srgbClr val="D2A000"/>
                          </a:solidFill>
                          <a:effectLst/>
                          <a:uLnTx/>
                          <a:uFillTx/>
                          <a:latin typeface="+mn-lt"/>
                          <a:ea typeface="+mn-ea"/>
                          <a:cs typeface="Segoe UI" panose="020B0502040204020203" pitchFamily="34" charset="0"/>
                        </a:rPr>
                        <a:t>7 Year Childhood Immunization Coverage</a:t>
                      </a:r>
                      <a:r>
                        <a:rPr kumimoji="0" lang="en-CA" sz="600" b="0" i="0" u="none" strike="noStrike" kern="1200" cap="none" spc="0" normalizeH="0" baseline="30000" noProof="0" dirty="0">
                          <a:ln>
                            <a:noFill/>
                          </a:ln>
                          <a:solidFill>
                            <a:srgbClr val="D2A000"/>
                          </a:solidFill>
                          <a:effectLst/>
                          <a:uLnTx/>
                          <a:uFillTx/>
                          <a:latin typeface="+mn-lt"/>
                          <a:ea typeface="+mn-ea"/>
                          <a:cs typeface="Segoe UI" panose="020B0502040204020203" pitchFamily="34" charset="0"/>
                        </a:rPr>
                        <a:t>*</a:t>
                      </a:r>
                      <a:endParaRPr kumimoji="0" lang="en-US" sz="600" b="0" i="0" u="none" strike="noStrike" kern="1200" cap="none" spc="0" normalizeH="0" baseline="0" noProof="0" dirty="0">
                        <a:ln>
                          <a:noFill/>
                        </a:ln>
                        <a:solidFill>
                          <a:srgbClr val="D2A000"/>
                        </a:solidFill>
                        <a:effectLst/>
                        <a:uLnTx/>
                        <a:uFillTx/>
                        <a:latin typeface="+mn-lt"/>
                        <a:ea typeface="+mn-ea"/>
                        <a:cs typeface="Segoe UI" panose="020B0502040204020203" pitchFamily="34" charset="0"/>
                      </a:endParaRPr>
                    </a:p>
                    <a:p>
                      <a:pPr marL="180975" marR="0" lvl="0" indent="-180975"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0" lang="en-CA" sz="600" b="0" i="0" u="none" strike="noStrike" kern="1200" cap="none" spc="0" normalizeH="0" baseline="0" noProof="0" dirty="0">
                        <a:ln>
                          <a:noFill/>
                        </a:ln>
                        <a:solidFill>
                          <a:schemeClr val="tx1"/>
                        </a:solidFill>
                        <a:effectLst/>
                        <a:uLnTx/>
                        <a:uFillTx/>
                        <a:latin typeface="+mn-lt"/>
                        <a:ea typeface="+mn-ea"/>
                        <a:cs typeface="Segoe UI" panose="020B0502040204020203" pitchFamily="34" charset="0"/>
                        <a:sym typeface="Wingdings" panose="05000000000000000000" pitchFamily="2" charset="2"/>
                      </a:endParaRPr>
                    </a:p>
                  </a:txBody>
                  <a:tcPr marL="34290" marR="34290" marT="34290" marB="34290">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tc>
                  <a:txBody>
                    <a:bodyPr/>
                    <a:lstStyle/>
                    <a:p>
                      <a:pPr marL="180975" marR="0" lvl="0" indent="-180975" algn="l" defTabSz="914400" rtl="0" eaLnBrk="1" fontAlgn="auto" latinLnBrk="0" hangingPunct="1">
                        <a:lnSpc>
                          <a:spcPct val="100000"/>
                        </a:lnSpc>
                        <a:spcBef>
                          <a:spcPts val="0"/>
                        </a:spcBef>
                        <a:spcAft>
                          <a:spcPts val="0"/>
                        </a:spcAft>
                        <a:buClrTx/>
                        <a:buSzTx/>
                        <a:buFont typeface="+mj-lt"/>
                        <a:buAutoNum type="arabicPeriod" startAt="32"/>
                        <a:tabLst/>
                        <a:defRPr/>
                      </a:pPr>
                      <a:r>
                        <a:rPr kumimoji="0" lang="en-US" sz="600" b="0" i="0" u="none" strike="noStrike" kern="1200" cap="none" spc="0" normalizeH="0" baseline="0" dirty="0">
                          <a:ln>
                            <a:noFill/>
                          </a:ln>
                          <a:solidFill>
                            <a:srgbClr val="D2A000"/>
                          </a:solidFill>
                          <a:effectLst/>
                          <a:uLnTx/>
                          <a:uFillTx/>
                          <a:latin typeface="+mn-lt"/>
                          <a:ea typeface="+mn-ea"/>
                          <a:cs typeface="Segoe UI" panose="020B0502040204020203" pitchFamily="34" charset="0"/>
                        </a:rPr>
                        <a:t>Toxic Drug Deaths</a:t>
                      </a:r>
                      <a:r>
                        <a:rPr kumimoji="0" lang="en-CA" sz="600" b="0" i="0" u="none" strike="noStrike" kern="1200" cap="none" spc="0" normalizeH="0" baseline="30000" noProof="0" dirty="0">
                          <a:ln>
                            <a:noFill/>
                          </a:ln>
                          <a:solidFill>
                            <a:srgbClr val="D2A000"/>
                          </a:solidFill>
                          <a:effectLst/>
                          <a:uLnTx/>
                          <a:uFillTx/>
                          <a:latin typeface="+mn-lt"/>
                          <a:ea typeface="+mn-ea"/>
                          <a:cs typeface="Segoe UI" panose="020B0502040204020203" pitchFamily="34" charset="0"/>
                        </a:rPr>
                        <a:t>*</a:t>
                      </a:r>
                      <a:endParaRPr kumimoji="0" lang="en-US" sz="600" b="0" i="0" u="none" strike="noStrike" kern="1200" cap="none" spc="0" normalizeH="0" baseline="0" dirty="0">
                        <a:ln>
                          <a:noFill/>
                        </a:ln>
                        <a:solidFill>
                          <a:srgbClr val="D2A000"/>
                        </a:solidFill>
                        <a:effectLst/>
                        <a:uLnTx/>
                        <a:uFillTx/>
                        <a:latin typeface="+mn-lt"/>
                        <a:ea typeface="+mn-ea"/>
                        <a:cs typeface="Segoe UI" panose="020B0502040204020203" pitchFamily="34" charset="0"/>
                      </a:endParaRPr>
                    </a:p>
                    <a:p>
                      <a:pPr marL="180975" marR="0" lvl="0" indent="-180975" algn="l" defTabSz="914400" rtl="0" eaLnBrk="1" fontAlgn="auto" latinLnBrk="0" hangingPunct="1">
                        <a:lnSpc>
                          <a:spcPct val="100000"/>
                        </a:lnSpc>
                        <a:spcBef>
                          <a:spcPts val="0"/>
                        </a:spcBef>
                        <a:spcAft>
                          <a:spcPts val="0"/>
                        </a:spcAft>
                        <a:buClrTx/>
                        <a:buSzTx/>
                        <a:buFont typeface="+mj-lt"/>
                        <a:buAutoNum type="arabicPeriod" startAt="32"/>
                        <a:tabLst/>
                        <a:defRPr/>
                      </a:pPr>
                      <a:r>
                        <a:rPr kumimoji="0" lang="en-US" sz="600" b="0" i="0" u="none" strike="noStrike" kern="1200" cap="none" spc="0" normalizeH="0" baseline="0" dirty="0">
                          <a:ln>
                            <a:noFill/>
                          </a:ln>
                          <a:solidFill>
                            <a:srgbClr val="D2A000"/>
                          </a:solidFill>
                          <a:effectLst/>
                          <a:uLnTx/>
                          <a:uFillTx/>
                          <a:latin typeface="+mn-lt"/>
                          <a:ea typeface="+mn-ea"/>
                          <a:cs typeface="Segoe UI" panose="020B0502040204020203" pitchFamily="34" charset="0"/>
                        </a:rPr>
                        <a:t>Self Harm Hospitalizations</a:t>
                      </a:r>
                      <a:r>
                        <a:rPr kumimoji="0" lang="en-CA" sz="600" b="0" i="0" u="none" strike="noStrike" kern="1200" cap="none" spc="0" normalizeH="0" baseline="30000" noProof="0" dirty="0">
                          <a:ln>
                            <a:noFill/>
                          </a:ln>
                          <a:solidFill>
                            <a:srgbClr val="D2A000"/>
                          </a:solidFill>
                          <a:effectLst/>
                          <a:uLnTx/>
                          <a:uFillTx/>
                          <a:latin typeface="+mn-lt"/>
                          <a:ea typeface="+mn-ea"/>
                          <a:cs typeface="Segoe UI" panose="020B0502040204020203" pitchFamily="34" charset="0"/>
                        </a:rPr>
                        <a:t>*</a:t>
                      </a:r>
                      <a:endParaRPr kumimoji="0" lang="en-US" sz="600" b="0" i="0" u="none" strike="noStrike" kern="1200" cap="none" spc="0" normalizeH="0" baseline="0" dirty="0">
                        <a:ln>
                          <a:noFill/>
                        </a:ln>
                        <a:solidFill>
                          <a:srgbClr val="D2A000"/>
                        </a:solidFill>
                        <a:effectLst/>
                        <a:uLnTx/>
                        <a:uFillTx/>
                        <a:latin typeface="+mn-lt"/>
                        <a:ea typeface="+mn-ea"/>
                        <a:cs typeface="Segoe UI" panose="020B0502040204020203" pitchFamily="34" charset="0"/>
                      </a:endParaRPr>
                    </a:p>
                    <a:p>
                      <a:pPr marL="180975" marR="0" lvl="0" indent="-180975" algn="l" defTabSz="914400" rtl="0" eaLnBrk="1" fontAlgn="auto" latinLnBrk="0" hangingPunct="1">
                        <a:lnSpc>
                          <a:spcPct val="100000"/>
                        </a:lnSpc>
                        <a:spcBef>
                          <a:spcPts val="0"/>
                        </a:spcBef>
                        <a:spcAft>
                          <a:spcPts val="0"/>
                        </a:spcAft>
                        <a:buClrTx/>
                        <a:buSzTx/>
                        <a:buFont typeface="+mj-lt"/>
                        <a:buAutoNum type="arabicPeriod" startAt="32"/>
                        <a:tabLst/>
                        <a:defRPr/>
                      </a:pPr>
                      <a:r>
                        <a:rPr kumimoji="0" lang="en-US" sz="600" b="0" i="0" u="none" strike="noStrike" kern="1200" cap="none" spc="0" normalizeH="0" baseline="0" dirty="0">
                          <a:ln>
                            <a:noFill/>
                          </a:ln>
                          <a:solidFill>
                            <a:srgbClr val="D2A000"/>
                          </a:solidFill>
                          <a:effectLst/>
                          <a:uLnTx/>
                          <a:uFillTx/>
                          <a:latin typeface="+mn-lt"/>
                          <a:ea typeface="+mn-ea"/>
                          <a:cs typeface="Segoe UI" panose="020B0502040204020203" pitchFamily="34" charset="0"/>
                        </a:rPr>
                        <a:t>Hospitalizations Entirely Caused by Alcohol</a:t>
                      </a:r>
                      <a:r>
                        <a:rPr kumimoji="0" lang="en-CA" sz="600" b="0" i="0" u="none" strike="noStrike" kern="1200" cap="none" spc="0" normalizeH="0" baseline="30000" noProof="0" dirty="0">
                          <a:ln>
                            <a:noFill/>
                          </a:ln>
                          <a:solidFill>
                            <a:srgbClr val="D2A000"/>
                          </a:solidFill>
                          <a:effectLst/>
                          <a:uLnTx/>
                          <a:uFillTx/>
                          <a:latin typeface="+mn-lt"/>
                          <a:ea typeface="+mn-ea"/>
                          <a:cs typeface="Segoe UI" panose="020B0502040204020203" pitchFamily="34" charset="0"/>
                        </a:rPr>
                        <a:t>*</a:t>
                      </a:r>
                      <a:endParaRPr kumimoji="0" lang="en-US" sz="600" b="0" i="0" u="none" strike="noStrike" kern="1200" cap="none" spc="0" normalizeH="0" baseline="0" dirty="0">
                        <a:ln>
                          <a:noFill/>
                        </a:ln>
                        <a:solidFill>
                          <a:srgbClr val="D2A000"/>
                        </a:solidFill>
                        <a:effectLst/>
                        <a:uLnTx/>
                        <a:uFillTx/>
                        <a:latin typeface="+mn-lt"/>
                        <a:ea typeface="+mn-ea"/>
                        <a:cs typeface="Segoe UI" panose="020B0502040204020203" pitchFamily="34" charset="0"/>
                      </a:endParaRPr>
                    </a:p>
                    <a:p>
                      <a:pPr marL="180975" marR="0" lvl="0" indent="-180975" algn="l" defTabSz="914400" rtl="0" eaLnBrk="1" fontAlgn="auto" latinLnBrk="0" hangingPunct="1">
                        <a:lnSpc>
                          <a:spcPct val="100000"/>
                        </a:lnSpc>
                        <a:spcBef>
                          <a:spcPts val="0"/>
                        </a:spcBef>
                        <a:spcAft>
                          <a:spcPts val="0"/>
                        </a:spcAft>
                        <a:buClrTx/>
                        <a:buSzTx/>
                        <a:buFont typeface="+mj-lt"/>
                        <a:buAutoNum type="arabicPeriod" startAt="32"/>
                        <a:tabLst/>
                        <a:defRPr/>
                      </a:pPr>
                      <a:r>
                        <a:rPr kumimoji="0" lang="en-US" sz="600" b="0" i="0" u="none" strike="noStrike" kern="1200" cap="none" spc="0" normalizeH="0" baseline="0" dirty="0">
                          <a:ln>
                            <a:noFill/>
                          </a:ln>
                          <a:solidFill>
                            <a:srgbClr val="D2A000"/>
                          </a:solidFill>
                          <a:effectLst/>
                          <a:uLnTx/>
                          <a:uFillTx/>
                          <a:latin typeface="+mn-lt"/>
                          <a:ea typeface="+mn-ea"/>
                          <a:cs typeface="Segoe UI" panose="020B0502040204020203" pitchFamily="34" charset="0"/>
                        </a:rPr>
                        <a:t>Life Expectancy Disparity Ratio</a:t>
                      </a:r>
                    </a:p>
                    <a:p>
                      <a:pPr marL="180975" marR="0" lvl="0" indent="-180975" algn="l" defTabSz="914400" rtl="0" eaLnBrk="1" fontAlgn="auto" latinLnBrk="0" hangingPunct="1">
                        <a:lnSpc>
                          <a:spcPct val="100000"/>
                        </a:lnSpc>
                        <a:spcBef>
                          <a:spcPts val="0"/>
                        </a:spcBef>
                        <a:spcAft>
                          <a:spcPts val="0"/>
                        </a:spcAft>
                        <a:buClrTx/>
                        <a:buSzTx/>
                        <a:buFont typeface="+mj-lt"/>
                        <a:buAutoNum type="arabicPeriod" startAt="32"/>
                        <a:tabLst/>
                        <a:defRPr/>
                      </a:pPr>
                      <a:r>
                        <a:rPr kumimoji="0" lang="en-US" sz="600" b="0" i="0" u="none" strike="noStrike" kern="1200" cap="none" spc="0" normalizeH="0" baseline="0" dirty="0">
                          <a:ln>
                            <a:noFill/>
                          </a:ln>
                          <a:solidFill>
                            <a:srgbClr val="D2A000"/>
                          </a:solidFill>
                          <a:effectLst/>
                          <a:uLnTx/>
                          <a:uFillTx/>
                          <a:latin typeface="+mn-lt"/>
                          <a:ea typeface="+mn-ea"/>
                          <a:cs typeface="Segoe UI" panose="020B0502040204020203" pitchFamily="34" charset="0"/>
                        </a:rPr>
                        <a:t>Age-Standardized Rate of Diabetes</a:t>
                      </a:r>
                      <a:r>
                        <a:rPr kumimoji="0" lang="en-CA" sz="600" b="0" i="0" u="none" strike="noStrike" kern="1200" cap="none" spc="0" normalizeH="0" baseline="30000" noProof="0" dirty="0">
                          <a:ln>
                            <a:noFill/>
                          </a:ln>
                          <a:solidFill>
                            <a:srgbClr val="D2A000"/>
                          </a:solidFill>
                          <a:effectLst/>
                          <a:uLnTx/>
                          <a:uFillTx/>
                          <a:latin typeface="+mn-lt"/>
                          <a:ea typeface="+mn-ea"/>
                          <a:cs typeface="Segoe UI" panose="020B0502040204020203" pitchFamily="34" charset="0"/>
                        </a:rPr>
                        <a:t>*</a:t>
                      </a:r>
                      <a:endParaRPr kumimoji="0" lang="en-US" sz="600" b="0" i="0" u="none" strike="noStrike" kern="1200" cap="none" spc="0" normalizeH="0" baseline="0" dirty="0">
                        <a:ln>
                          <a:noFill/>
                        </a:ln>
                        <a:solidFill>
                          <a:srgbClr val="D2A000"/>
                        </a:solidFill>
                        <a:effectLst/>
                        <a:uLnTx/>
                        <a:uFillTx/>
                        <a:latin typeface="+mn-lt"/>
                        <a:ea typeface="+mn-ea"/>
                        <a:cs typeface="Segoe UI" panose="020B0502040204020203" pitchFamily="34" charset="0"/>
                      </a:endParaRPr>
                    </a:p>
                    <a:p>
                      <a:pPr marL="180975" marR="0" lvl="0" indent="-180975" algn="l" defTabSz="914400" rtl="0" eaLnBrk="1" fontAlgn="auto" latinLnBrk="0" hangingPunct="1">
                        <a:lnSpc>
                          <a:spcPct val="100000"/>
                        </a:lnSpc>
                        <a:spcBef>
                          <a:spcPts val="0"/>
                        </a:spcBef>
                        <a:spcAft>
                          <a:spcPts val="0"/>
                        </a:spcAft>
                        <a:buClrTx/>
                        <a:buSzTx/>
                        <a:buFont typeface="+mj-lt"/>
                        <a:buAutoNum type="arabicPeriod" startAt="32"/>
                        <a:tabLst/>
                        <a:defRPr/>
                      </a:pPr>
                      <a:r>
                        <a:rPr kumimoji="0" lang="en-US" sz="600" b="0" i="0" u="none" strike="noStrike" kern="1200" cap="none" spc="0" normalizeH="0" baseline="0" dirty="0">
                          <a:ln>
                            <a:noFill/>
                          </a:ln>
                          <a:solidFill>
                            <a:srgbClr val="D2A000"/>
                          </a:solidFill>
                          <a:effectLst/>
                          <a:uLnTx/>
                          <a:uFillTx/>
                          <a:latin typeface="+mn-lt"/>
                          <a:ea typeface="+mn-ea"/>
                          <a:cs typeface="Segoe UI" panose="020B0502040204020203" pitchFamily="34" charset="0"/>
                        </a:rPr>
                        <a:t>Infant Mortality</a:t>
                      </a:r>
                      <a:endParaRPr kumimoji="0" lang="en-CA" sz="600" b="0" i="0" u="none" strike="noStrike" kern="1200" cap="none" spc="0" normalizeH="0" baseline="0" dirty="0">
                        <a:ln>
                          <a:noFill/>
                        </a:ln>
                        <a:solidFill>
                          <a:srgbClr val="D2A000"/>
                        </a:solidFill>
                        <a:effectLst/>
                        <a:uLnTx/>
                        <a:uFillTx/>
                        <a:latin typeface="+mn-lt"/>
                        <a:ea typeface="+mn-ea"/>
                        <a:cs typeface="Segoe UI" panose="020B0502040204020203" pitchFamily="34" charset="0"/>
                      </a:endParaRPr>
                    </a:p>
                  </a:txBody>
                  <a:tcPr marL="34290" marR="34290" marT="34290" marB="34290">
                    <a:lnL w="12700" cap="flat" cmpd="sng" algn="ctr">
                      <a:noFill/>
                      <a:prstDash val="sysDot"/>
                      <a:round/>
                      <a:headEnd type="none" w="med" len="med"/>
                      <a:tailEnd type="none" w="med" len="med"/>
                    </a:lnL>
                    <a:lnR w="12700" cap="flat" cmpd="sng" algn="ctr">
                      <a:noFill/>
                      <a:prstDash val="solid"/>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87084590"/>
                  </a:ext>
                </a:extLst>
              </a:tr>
            </a:tbl>
          </a:graphicData>
        </a:graphic>
      </p:graphicFrame>
      <p:graphicFrame>
        <p:nvGraphicFramePr>
          <p:cNvPr id="2" name="Table 1"/>
          <p:cNvGraphicFramePr>
            <a:graphicFrameLocks noGrp="1"/>
          </p:cNvGraphicFramePr>
          <p:nvPr>
            <p:extLst>
              <p:ext uri="{D42A27DB-BD31-4B8C-83A1-F6EECF244321}">
                <p14:modId xmlns:p14="http://schemas.microsoft.com/office/powerpoint/2010/main" val="973174715"/>
              </p:ext>
            </p:extLst>
          </p:nvPr>
        </p:nvGraphicFramePr>
        <p:xfrm>
          <a:off x="2765385" y="589892"/>
          <a:ext cx="8162442" cy="445770"/>
        </p:xfrm>
        <a:graphic>
          <a:graphicData uri="http://schemas.openxmlformats.org/drawingml/2006/table">
            <a:tbl>
              <a:tblPr firstRow="1" bandRow="1">
                <a:tableStyleId>{2D5ABB26-0587-4C30-8999-92F81FD0307C}</a:tableStyleId>
              </a:tblPr>
              <a:tblGrid>
                <a:gridCol w="267371">
                  <a:extLst>
                    <a:ext uri="{9D8B030D-6E8A-4147-A177-3AD203B41FA5}">
                      <a16:colId xmlns:a16="http://schemas.microsoft.com/office/drawing/2014/main" val="149723033"/>
                    </a:ext>
                  </a:extLst>
                </a:gridCol>
                <a:gridCol w="1737226">
                  <a:extLst>
                    <a:ext uri="{9D8B030D-6E8A-4147-A177-3AD203B41FA5}">
                      <a16:colId xmlns:a16="http://schemas.microsoft.com/office/drawing/2014/main" val="4228859815"/>
                    </a:ext>
                  </a:extLst>
                </a:gridCol>
                <a:gridCol w="305243">
                  <a:extLst>
                    <a:ext uri="{9D8B030D-6E8A-4147-A177-3AD203B41FA5}">
                      <a16:colId xmlns:a16="http://schemas.microsoft.com/office/drawing/2014/main" val="243808865"/>
                    </a:ext>
                  </a:extLst>
                </a:gridCol>
                <a:gridCol w="1847931">
                  <a:extLst>
                    <a:ext uri="{9D8B030D-6E8A-4147-A177-3AD203B41FA5}">
                      <a16:colId xmlns:a16="http://schemas.microsoft.com/office/drawing/2014/main" val="2683511718"/>
                    </a:ext>
                  </a:extLst>
                </a:gridCol>
                <a:gridCol w="536340">
                  <a:extLst>
                    <a:ext uri="{9D8B030D-6E8A-4147-A177-3AD203B41FA5}">
                      <a16:colId xmlns:a16="http://schemas.microsoft.com/office/drawing/2014/main" val="3486749898"/>
                    </a:ext>
                  </a:extLst>
                </a:gridCol>
                <a:gridCol w="1322014">
                  <a:extLst>
                    <a:ext uri="{9D8B030D-6E8A-4147-A177-3AD203B41FA5}">
                      <a16:colId xmlns:a16="http://schemas.microsoft.com/office/drawing/2014/main" val="1446086115"/>
                    </a:ext>
                  </a:extLst>
                </a:gridCol>
                <a:gridCol w="402041">
                  <a:extLst>
                    <a:ext uri="{9D8B030D-6E8A-4147-A177-3AD203B41FA5}">
                      <a16:colId xmlns:a16="http://schemas.microsoft.com/office/drawing/2014/main" val="344981196"/>
                    </a:ext>
                  </a:extLst>
                </a:gridCol>
                <a:gridCol w="1744276">
                  <a:extLst>
                    <a:ext uri="{9D8B030D-6E8A-4147-A177-3AD203B41FA5}">
                      <a16:colId xmlns:a16="http://schemas.microsoft.com/office/drawing/2014/main" val="2528419138"/>
                    </a:ext>
                  </a:extLst>
                </a:gridCol>
              </a:tblGrid>
              <a:tr h="445770">
                <a:tc>
                  <a:txBody>
                    <a:bodyPr/>
                    <a:lstStyle/>
                    <a:p>
                      <a:pPr algn="r"/>
                      <a:r>
                        <a:rPr lang="en-CA" sz="1050" b="1" dirty="0">
                          <a:solidFill>
                            <a:srgbClr val="0066A4"/>
                          </a:solidFill>
                          <a:latin typeface="Segoe UI" panose="020B0502040204020203" pitchFamily="34" charset="0"/>
                          <a:cs typeface="Segoe UI" panose="020B0502040204020203" pitchFamily="34" charset="0"/>
                        </a:rPr>
                        <a:t>I.</a:t>
                      </a:r>
                    </a:p>
                  </a:txBody>
                  <a:tcPr marL="32658" marR="32658" marT="32658" marB="32658" anchor="ctr">
                    <a:lnL w="12700" cap="flat" cmpd="sng" algn="ctr">
                      <a:noFill/>
                      <a:prstDash val="sysDot"/>
                      <a:round/>
                      <a:headEnd type="none" w="med" len="med"/>
                      <a:tailEnd type="none" w="med" len="med"/>
                    </a:lnL>
                    <a:lnR w="12700" cap="flat" cmpd="sng" algn="ctr">
                      <a:noFill/>
                      <a:prstDash val="solid"/>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700" b="1" dirty="0">
                          <a:solidFill>
                            <a:srgbClr val="0066A4"/>
                          </a:solidFill>
                          <a:latin typeface="Segoe UI" panose="020B0502040204020203" pitchFamily="34" charset="0"/>
                          <a:cs typeface="Segoe UI" panose="020B0502040204020203" pitchFamily="34" charset="0"/>
                        </a:rPr>
                        <a:t>Improve Experience,</a:t>
                      </a:r>
                      <a:r>
                        <a:rPr lang="en-CA" sz="700" b="1" baseline="0" dirty="0">
                          <a:solidFill>
                            <a:srgbClr val="0066A4"/>
                          </a:solidFill>
                          <a:latin typeface="Segoe UI" panose="020B0502040204020203" pitchFamily="34" charset="0"/>
                          <a:cs typeface="Segoe UI" panose="020B0502040204020203" pitchFamily="34" charset="0"/>
                        </a:rPr>
                        <a:t> Quality &amp; Outcomes for the People We Serve</a:t>
                      </a:r>
                      <a:endParaRPr lang="en-CA" sz="700" b="1" dirty="0">
                        <a:solidFill>
                          <a:srgbClr val="0066A4"/>
                        </a:solidFill>
                        <a:latin typeface="Segoe UI" panose="020B0502040204020203" pitchFamily="34" charset="0"/>
                        <a:cs typeface="Segoe UI" panose="020B0502040204020203" pitchFamily="34" charset="0"/>
                      </a:endParaRPr>
                    </a:p>
                  </a:txBody>
                  <a:tcPr marL="32658" marR="32658" marT="32658" marB="32658" anchor="ctr">
                    <a:lnL w="12700" cap="flat" cmpd="sng" algn="ctr">
                      <a:noFill/>
                      <a:prstDash val="solid"/>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tc>
                  <a:txBody>
                    <a:bodyPr/>
                    <a:lstStyle/>
                    <a:p>
                      <a:pPr algn="r"/>
                      <a:r>
                        <a:rPr lang="en-CA" sz="1050" b="1" dirty="0">
                          <a:solidFill>
                            <a:schemeClr val="accent2"/>
                          </a:solidFill>
                          <a:latin typeface="Segoe UI" panose="020B0502040204020203" pitchFamily="34" charset="0"/>
                          <a:cs typeface="Segoe UI" panose="020B0502040204020203" pitchFamily="34" charset="0"/>
                        </a:rPr>
                        <a:t>II. </a:t>
                      </a:r>
                    </a:p>
                  </a:txBody>
                  <a:tcPr marL="32658" marR="32658" marT="32658" marB="32658" anchor="ctr">
                    <a:lnL w="12700" cap="flat" cmpd="sng" algn="ctr">
                      <a:noFill/>
                      <a:prstDash val="sysDot"/>
                      <a:round/>
                      <a:headEnd type="none" w="med" len="med"/>
                      <a:tailEnd type="none" w="med" len="med"/>
                    </a:lnL>
                    <a:lnR w="12700" cap="flat" cmpd="sng" algn="ctr">
                      <a:noFill/>
                      <a:prstDash val="solid"/>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700" b="1" kern="1200" dirty="0">
                          <a:solidFill>
                            <a:schemeClr val="accent2"/>
                          </a:solidFill>
                          <a:latin typeface="Segoe UI" panose="020B0502040204020203" pitchFamily="34" charset="0"/>
                          <a:ea typeface="+mn-ea"/>
                          <a:cs typeface="Segoe UI" panose="020B0502040204020203" pitchFamily="34" charset="0"/>
                        </a:rPr>
                        <a:t>Improve Experience, Health &amp;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700" b="1" kern="1200" dirty="0">
                          <a:solidFill>
                            <a:schemeClr val="accent2"/>
                          </a:solidFill>
                          <a:latin typeface="Segoe UI" panose="020B0502040204020203" pitchFamily="34" charset="0"/>
                          <a:ea typeface="+mn-ea"/>
                          <a:cs typeface="Segoe UI" panose="020B0502040204020203" pitchFamily="34" charset="0"/>
                        </a:rPr>
                        <a:t>Wellbeing of all People at Island Health</a:t>
                      </a:r>
                    </a:p>
                  </a:txBody>
                  <a:tcPr marL="32658" marR="32658" marT="32658" marB="32658" anchor="ctr">
                    <a:lnL w="12700" cap="flat" cmpd="sng" algn="ctr">
                      <a:noFill/>
                      <a:prstDash val="solid"/>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tc>
                  <a:txBody>
                    <a:bodyPr/>
                    <a:lstStyle/>
                    <a:p>
                      <a:pPr algn="r"/>
                      <a:r>
                        <a:rPr lang="en-US" sz="1050" b="1" dirty="0">
                          <a:solidFill>
                            <a:schemeClr val="accent6"/>
                          </a:solidFill>
                          <a:latin typeface="Segoe UI" panose="020B0502040204020203" pitchFamily="34" charset="0"/>
                          <a:cs typeface="Segoe UI" panose="020B0502040204020203" pitchFamily="34" charset="0"/>
                        </a:rPr>
                        <a:t>III.</a:t>
                      </a:r>
                      <a:endParaRPr lang="en-CA" sz="1050" b="1" dirty="0">
                        <a:solidFill>
                          <a:schemeClr val="accent6"/>
                        </a:solidFill>
                        <a:latin typeface="Segoe UI" panose="020B0502040204020203" pitchFamily="34" charset="0"/>
                        <a:cs typeface="Segoe UI" panose="020B0502040204020203" pitchFamily="34" charset="0"/>
                      </a:endParaRPr>
                    </a:p>
                  </a:txBody>
                  <a:tcPr marL="32658" marR="32658" marT="32658" marB="32658" anchor="ctr">
                    <a:lnL w="12700" cap="flat" cmpd="sng" algn="ctr">
                      <a:noFill/>
                      <a:prstDash val="sysDot"/>
                      <a:round/>
                      <a:headEnd type="none" w="med" len="med"/>
                      <a:tailEnd type="none" w="med" len="med"/>
                    </a:lnL>
                    <a:lnR w="12700" cap="flat" cmpd="sng" algn="ctr">
                      <a:noFill/>
                      <a:prstDash val="solid"/>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1" baseline="0" dirty="0">
                          <a:solidFill>
                            <a:schemeClr val="accent6"/>
                          </a:solidFill>
                          <a:latin typeface="Segoe UI" panose="020B0502040204020203" pitchFamily="34" charset="0"/>
                          <a:cs typeface="Segoe UI" panose="020B0502040204020203" pitchFamily="34" charset="0"/>
                        </a:rPr>
                        <a:t>Increase Value &amp; </a:t>
                      </a:r>
                      <a:br>
                        <a:rPr lang="en-US" sz="700" b="1" baseline="0" dirty="0">
                          <a:solidFill>
                            <a:schemeClr val="accent6"/>
                          </a:solidFill>
                          <a:latin typeface="Segoe UI" panose="020B0502040204020203" pitchFamily="34" charset="0"/>
                          <a:cs typeface="Segoe UI" panose="020B0502040204020203" pitchFamily="34" charset="0"/>
                        </a:rPr>
                      </a:br>
                      <a:r>
                        <a:rPr lang="en-US" sz="700" b="1" baseline="0" dirty="0">
                          <a:solidFill>
                            <a:schemeClr val="accent6"/>
                          </a:solidFill>
                          <a:latin typeface="Segoe UI" panose="020B0502040204020203" pitchFamily="34" charset="0"/>
                          <a:cs typeface="Segoe UI" panose="020B0502040204020203" pitchFamily="34" charset="0"/>
                        </a:rPr>
                        <a:t>Ensure Sustainability</a:t>
                      </a:r>
                      <a:endParaRPr lang="en-CA" sz="700" b="1" dirty="0">
                        <a:solidFill>
                          <a:schemeClr val="accent6"/>
                        </a:solidFill>
                        <a:latin typeface="Segoe UI" panose="020B0502040204020203" pitchFamily="34" charset="0"/>
                        <a:cs typeface="Segoe UI" panose="020B0502040204020203" pitchFamily="34" charset="0"/>
                      </a:endParaRPr>
                    </a:p>
                  </a:txBody>
                  <a:tcPr marL="32658" marR="32658" marT="32658" marB="32658" anchor="ctr">
                    <a:lnL w="12700" cap="flat" cmpd="sng" algn="ctr">
                      <a:noFill/>
                      <a:prstDash val="solid"/>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tc>
                  <a:txBody>
                    <a:bodyPr/>
                    <a:lstStyle/>
                    <a:p>
                      <a:pPr algn="r"/>
                      <a:r>
                        <a:rPr lang="en-CA" sz="1050" b="1" dirty="0">
                          <a:solidFill>
                            <a:srgbClr val="D2A000"/>
                          </a:solidFill>
                          <a:latin typeface="Segoe UI" panose="020B0502040204020203" pitchFamily="34" charset="0"/>
                          <a:cs typeface="Segoe UI" panose="020B0502040204020203" pitchFamily="34" charset="0"/>
                        </a:rPr>
                        <a:t>IV.</a:t>
                      </a:r>
                    </a:p>
                  </a:txBody>
                  <a:tcPr marL="32658" marR="32658" marT="32658" marB="32658"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700" b="1" dirty="0">
                          <a:solidFill>
                            <a:srgbClr val="D2A000"/>
                          </a:solidFill>
                          <a:latin typeface="Segoe UI" panose="020B0502040204020203" pitchFamily="34" charset="0"/>
                          <a:cs typeface="Segoe UI" panose="020B0502040204020203" pitchFamily="34" charset="0"/>
                        </a:rPr>
                        <a:t>Improve Population Health &amp; </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700" b="1" dirty="0">
                          <a:solidFill>
                            <a:srgbClr val="D2A000"/>
                          </a:solidFill>
                          <a:latin typeface="Segoe UI" panose="020B0502040204020203" pitchFamily="34" charset="0"/>
                          <a:cs typeface="Segoe UI" panose="020B0502040204020203" pitchFamily="34" charset="0"/>
                        </a:rPr>
                        <a:t>Wellness,</a:t>
                      </a:r>
                      <a:r>
                        <a:rPr lang="en-CA" sz="700" b="1" baseline="0" dirty="0">
                          <a:solidFill>
                            <a:srgbClr val="D2A000"/>
                          </a:solidFill>
                          <a:latin typeface="Segoe UI" panose="020B0502040204020203" pitchFamily="34" charset="0"/>
                          <a:cs typeface="Segoe UI" panose="020B0502040204020203" pitchFamily="34" charset="0"/>
                        </a:rPr>
                        <a:t> </a:t>
                      </a:r>
                      <a:r>
                        <a:rPr lang="en-CA" sz="700" b="1" dirty="0">
                          <a:solidFill>
                            <a:srgbClr val="D2A000"/>
                          </a:solidFill>
                          <a:latin typeface="Segoe UI" panose="020B0502040204020203" pitchFamily="34" charset="0"/>
                          <a:cs typeface="Segoe UI" panose="020B0502040204020203" pitchFamily="34" charset="0"/>
                        </a:rPr>
                        <a:t>Reduce</a:t>
                      </a:r>
                      <a:r>
                        <a:rPr lang="en-CA" sz="700" b="1" baseline="0" dirty="0">
                          <a:solidFill>
                            <a:srgbClr val="D2A000"/>
                          </a:solidFill>
                          <a:latin typeface="Segoe UI" panose="020B0502040204020203" pitchFamily="34" charset="0"/>
                          <a:cs typeface="Segoe UI" panose="020B0502040204020203" pitchFamily="34" charset="0"/>
                        </a:rPr>
                        <a:t> Health Inequities</a:t>
                      </a:r>
                      <a:endParaRPr lang="en-CA" sz="700" b="1" dirty="0">
                        <a:solidFill>
                          <a:srgbClr val="D2A000"/>
                        </a:solidFill>
                        <a:latin typeface="Segoe UI" panose="020B0502040204020203" pitchFamily="34" charset="0"/>
                        <a:cs typeface="Segoe UI" panose="020B0502040204020203" pitchFamily="34" charset="0"/>
                      </a:endParaRPr>
                    </a:p>
                  </a:txBody>
                  <a:tcPr marL="32658" marR="32658" marT="32658" marB="32658"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19214680"/>
                  </a:ext>
                </a:extLst>
              </a:tr>
            </a:tbl>
          </a:graphicData>
        </a:graphic>
      </p:graphicFrame>
      <p:sp>
        <p:nvSpPr>
          <p:cNvPr id="3" name="Snip Same Side Corner Rectangle 2"/>
          <p:cNvSpPr/>
          <p:nvPr/>
        </p:nvSpPr>
        <p:spPr>
          <a:xfrm>
            <a:off x="3681371" y="525194"/>
            <a:ext cx="6210000" cy="178128"/>
          </a:xfrm>
          <a:prstGeom prst="snip2Same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3266">
              <a:defRPr/>
            </a:pPr>
            <a:r>
              <a:rPr lang="en-CA" sz="676" dirty="0">
                <a:solidFill>
                  <a:prstClr val="black"/>
                </a:solidFill>
                <a:latin typeface="Calibri" panose="020F0502020204030204"/>
              </a:rPr>
              <a:t>STRATEGIC FRAMEWORK PILLARS – </a:t>
            </a:r>
            <a:r>
              <a:rPr lang="en-CA" sz="676" cap="all" dirty="0">
                <a:solidFill>
                  <a:prstClr val="black"/>
                </a:solidFill>
                <a:latin typeface="Calibri" panose="020F0502020204030204"/>
              </a:rPr>
              <a:t>3-5 Year Aims &amp; Select Markers of Progress</a:t>
            </a:r>
          </a:p>
        </p:txBody>
      </p:sp>
      <p:sp>
        <p:nvSpPr>
          <p:cNvPr id="4" name="Trapezoid 3"/>
          <p:cNvSpPr/>
          <p:nvPr/>
        </p:nvSpPr>
        <p:spPr>
          <a:xfrm>
            <a:off x="6475868" y="60606"/>
            <a:ext cx="621000" cy="178128"/>
          </a:xfrm>
          <a:prstGeom prst="trapezoid">
            <a:avLst>
              <a:gd name="adj" fmla="val 5627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3266">
              <a:defRPr/>
            </a:pPr>
            <a:r>
              <a:rPr lang="en-CA" sz="643" dirty="0">
                <a:solidFill>
                  <a:prstClr val="black"/>
                </a:solidFill>
                <a:latin typeface="Calibri" panose="020F0502020204030204"/>
              </a:rPr>
              <a:t>VISION</a:t>
            </a:r>
          </a:p>
        </p:txBody>
      </p:sp>
      <p:sp>
        <p:nvSpPr>
          <p:cNvPr id="5" name="Trapezoid 4"/>
          <p:cNvSpPr/>
          <p:nvPr/>
        </p:nvSpPr>
        <p:spPr>
          <a:xfrm>
            <a:off x="5936290" y="1189788"/>
            <a:ext cx="1567543" cy="196336"/>
          </a:xfrm>
          <a:prstGeom prst="trapezoid">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defTabSz="343266">
              <a:defRPr/>
            </a:pPr>
            <a:r>
              <a:rPr lang="en-CA" sz="676" dirty="0">
                <a:solidFill>
                  <a:prstClr val="black"/>
                </a:solidFill>
                <a:latin typeface="Calibri" panose="020F0502020204030204"/>
              </a:rPr>
              <a:t>TOP ENTERPRISE RISK THEMES</a:t>
            </a:r>
            <a:endParaRPr lang="en-CA" sz="676" baseline="30000" dirty="0">
              <a:solidFill>
                <a:prstClr val="black"/>
              </a:solidFill>
              <a:latin typeface="Calibri" panose="020F0502020204030204"/>
            </a:endParaRPr>
          </a:p>
        </p:txBody>
      </p:sp>
      <p:grpSp>
        <p:nvGrpSpPr>
          <p:cNvPr id="6" name="Group 5"/>
          <p:cNvGrpSpPr/>
          <p:nvPr/>
        </p:nvGrpSpPr>
        <p:grpSpPr>
          <a:xfrm>
            <a:off x="5395204" y="180790"/>
            <a:ext cx="2782952" cy="345804"/>
            <a:chOff x="4749071" y="559411"/>
            <a:chExt cx="3710603" cy="461072"/>
          </a:xfrm>
        </p:grpSpPr>
        <p:sp>
          <p:nvSpPr>
            <p:cNvPr id="7" name="Trapezoid 6"/>
            <p:cNvSpPr/>
            <p:nvPr/>
          </p:nvSpPr>
          <p:spPr>
            <a:xfrm>
              <a:off x="5207061" y="559411"/>
              <a:ext cx="3252613" cy="461072"/>
            </a:xfrm>
            <a:prstGeom prst="trapezoid">
              <a:avLst>
                <a:gd name="adj" fmla="val 5627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343266">
                <a:defRPr/>
              </a:pPr>
              <a:r>
                <a:rPr lang="en-US" sz="900" b="1" cap="all" dirty="0">
                  <a:solidFill>
                    <a:prstClr val="black"/>
                  </a:solidFill>
                  <a:latin typeface="Calibri" panose="020F0502020204030204"/>
                  <a:cs typeface="Segoe UI" panose="020B0502040204020203" pitchFamily="34" charset="0"/>
                </a:rPr>
                <a:t>Excellent Health and Care for Everyone, Everywhere, Every Time</a:t>
              </a:r>
              <a:endParaRPr lang="en-CA" sz="900" b="1" cap="all" dirty="0">
                <a:solidFill>
                  <a:prstClr val="black"/>
                </a:solidFill>
                <a:latin typeface="Calibri" panose="020F0502020204030204"/>
                <a:cs typeface="Segoe UI" panose="020B0502040204020203"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49072" y="596574"/>
              <a:ext cx="628521" cy="370574"/>
            </a:xfrm>
            <a:prstGeom prst="rect">
              <a:avLst/>
            </a:prstGeom>
          </p:spPr>
        </p:pic>
      </p:grpSp>
      <p:cxnSp>
        <p:nvCxnSpPr>
          <p:cNvPr id="10" name="Straight Connector 9"/>
          <p:cNvCxnSpPr/>
          <p:nvPr/>
        </p:nvCxnSpPr>
        <p:spPr>
          <a:xfrm>
            <a:off x="3488510" y="534846"/>
            <a:ext cx="659487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2332754" y="1193770"/>
            <a:ext cx="886523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rapezoid 12"/>
          <p:cNvSpPr/>
          <p:nvPr/>
        </p:nvSpPr>
        <p:spPr>
          <a:xfrm>
            <a:off x="3203985" y="1753035"/>
            <a:ext cx="7164767" cy="212474"/>
          </a:xfrm>
          <a:prstGeom prst="trapezoid">
            <a:avLst>
              <a:gd name="adj" fmla="val 5627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3266">
              <a:defRPr/>
            </a:pPr>
            <a:r>
              <a:rPr lang="en-CA" sz="901" b="1" dirty="0">
                <a:solidFill>
                  <a:prstClr val="black"/>
                </a:solidFill>
                <a:latin typeface="Calibri" panose="020F0502020204030204"/>
              </a:rPr>
              <a:t>2024/25 ORGANIZATION-WIDE PRIORITIES, OUTCOME GOALS, &amp; INFRASTRUCTURE REQUIREMENTS</a:t>
            </a:r>
          </a:p>
        </p:txBody>
      </p:sp>
      <p:graphicFrame>
        <p:nvGraphicFramePr>
          <p:cNvPr id="14" name="Table 13"/>
          <p:cNvGraphicFramePr>
            <a:graphicFrameLocks noGrp="1"/>
          </p:cNvGraphicFramePr>
          <p:nvPr>
            <p:extLst>
              <p:ext uri="{D42A27DB-BD31-4B8C-83A1-F6EECF244321}">
                <p14:modId xmlns:p14="http://schemas.microsoft.com/office/powerpoint/2010/main" val="2135131645"/>
              </p:ext>
            </p:extLst>
          </p:nvPr>
        </p:nvGraphicFramePr>
        <p:xfrm>
          <a:off x="7109079" y="1237083"/>
          <a:ext cx="1407128" cy="310078"/>
        </p:xfrm>
        <a:graphic>
          <a:graphicData uri="http://schemas.openxmlformats.org/drawingml/2006/table">
            <a:tbl>
              <a:tblPr firstRow="1" bandRow="1">
                <a:tableStyleId>{5C22544A-7EE6-4342-B048-85BDC9FD1C3A}</a:tableStyleId>
              </a:tblPr>
              <a:tblGrid>
                <a:gridCol w="1407128">
                  <a:extLst>
                    <a:ext uri="{9D8B030D-6E8A-4147-A177-3AD203B41FA5}">
                      <a16:colId xmlns:a16="http://schemas.microsoft.com/office/drawing/2014/main" val="749660928"/>
                    </a:ext>
                  </a:extLst>
                </a:gridCol>
              </a:tblGrid>
              <a:tr h="310078">
                <a:tc>
                  <a:txBody>
                    <a:bodyPr/>
                    <a:lstStyle/>
                    <a:p>
                      <a:pPr marL="0" indent="0" algn="ctr">
                        <a:buFont typeface="+mj-lt"/>
                        <a:buNone/>
                      </a:pPr>
                      <a:r>
                        <a:rPr lang="en-CA" sz="700" b="0" kern="1200" cap="all" baseline="0" dirty="0">
                          <a:solidFill>
                            <a:schemeClr val="tx1"/>
                          </a:solidFill>
                          <a:latin typeface="Calibri" panose="020F0502020204030204" pitchFamily="34" charset="0"/>
                          <a:ea typeface="+mn-ea"/>
                          <a:cs typeface="Calibri" panose="020F0502020204030204" pitchFamily="34" charset="0"/>
                        </a:rPr>
                        <a:t>Lack of Workforce </a:t>
                      </a:r>
                      <a:br>
                        <a:rPr lang="en-CA" sz="700" b="0" kern="1200" cap="all" baseline="0" dirty="0">
                          <a:solidFill>
                            <a:schemeClr val="tx1"/>
                          </a:solidFill>
                          <a:latin typeface="Calibri" panose="020F0502020204030204" pitchFamily="34" charset="0"/>
                          <a:ea typeface="+mn-ea"/>
                          <a:cs typeface="Calibri" panose="020F0502020204030204" pitchFamily="34" charset="0"/>
                        </a:rPr>
                      </a:br>
                      <a:r>
                        <a:rPr lang="en-CA" sz="700" b="0" kern="1200" cap="all" baseline="0" dirty="0">
                          <a:solidFill>
                            <a:schemeClr val="tx1"/>
                          </a:solidFill>
                          <a:latin typeface="Calibri" panose="020F0502020204030204" pitchFamily="34" charset="0"/>
                          <a:ea typeface="+mn-ea"/>
                          <a:cs typeface="Calibri" panose="020F0502020204030204" pitchFamily="34" charset="0"/>
                        </a:rPr>
                        <a:t>Capacity &amp; Wellness</a:t>
                      </a:r>
                    </a:p>
                  </a:txBody>
                  <a:tcPr marL="68580" marR="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5317751"/>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2072262692"/>
              </p:ext>
            </p:extLst>
          </p:nvPr>
        </p:nvGraphicFramePr>
        <p:xfrm>
          <a:off x="3944488" y="1254854"/>
          <a:ext cx="643323" cy="281940"/>
        </p:xfrm>
        <a:graphic>
          <a:graphicData uri="http://schemas.openxmlformats.org/drawingml/2006/table">
            <a:tbl>
              <a:tblPr firstRow="1" bandRow="1">
                <a:tableStyleId>{5C22544A-7EE6-4342-B048-85BDC9FD1C3A}</a:tableStyleId>
              </a:tblPr>
              <a:tblGrid>
                <a:gridCol w="643323">
                  <a:extLst>
                    <a:ext uri="{9D8B030D-6E8A-4147-A177-3AD203B41FA5}">
                      <a16:colId xmlns:a16="http://schemas.microsoft.com/office/drawing/2014/main" val="2852869771"/>
                    </a:ext>
                  </a:extLst>
                </a:gridCol>
              </a:tblGrid>
              <a:tr h="274534">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en-CA" sz="700" b="0" kern="1200" cap="all" baseline="0" dirty="0">
                          <a:solidFill>
                            <a:schemeClr val="tx1"/>
                          </a:solidFill>
                          <a:latin typeface="Calibri" panose="020F0502020204030204" pitchFamily="34" charset="0"/>
                          <a:ea typeface="+mn-ea"/>
                          <a:cs typeface="Calibri" panose="020F0502020204030204" pitchFamily="34" charset="0"/>
                        </a:rPr>
                        <a:t>Unmet </a:t>
                      </a:r>
                      <a:br>
                        <a:rPr lang="en-CA" sz="700" b="0" kern="1200" cap="all" baseline="0" dirty="0">
                          <a:solidFill>
                            <a:schemeClr val="tx1"/>
                          </a:solidFill>
                          <a:latin typeface="Calibri" panose="020F0502020204030204" pitchFamily="34" charset="0"/>
                          <a:ea typeface="+mn-ea"/>
                          <a:cs typeface="Calibri" panose="020F0502020204030204" pitchFamily="34" charset="0"/>
                        </a:rPr>
                      </a:br>
                      <a:r>
                        <a:rPr lang="en-CA" sz="700" b="0" kern="1200" cap="all" baseline="0" dirty="0">
                          <a:solidFill>
                            <a:schemeClr val="tx1"/>
                          </a:solidFill>
                          <a:latin typeface="Calibri" panose="020F0502020204030204" pitchFamily="34" charset="0"/>
                          <a:ea typeface="+mn-ea"/>
                          <a:cs typeface="Calibri" panose="020F0502020204030204" pitchFamily="34" charset="0"/>
                        </a:rPr>
                        <a:t>Access Needs</a:t>
                      </a:r>
                    </a:p>
                  </a:txBody>
                  <a:tcPr marL="68580" marR="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97991399"/>
                  </a:ext>
                </a:extLst>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1870966916"/>
              </p:ext>
            </p:extLst>
          </p:nvPr>
        </p:nvGraphicFramePr>
        <p:xfrm>
          <a:off x="2166178" y="1247605"/>
          <a:ext cx="1463703" cy="289034"/>
        </p:xfrm>
        <a:graphic>
          <a:graphicData uri="http://schemas.openxmlformats.org/drawingml/2006/table">
            <a:tbl>
              <a:tblPr firstRow="1" bandRow="1">
                <a:tableStyleId>{5C22544A-7EE6-4342-B048-85BDC9FD1C3A}</a:tableStyleId>
              </a:tblPr>
              <a:tblGrid>
                <a:gridCol w="1463703">
                  <a:extLst>
                    <a:ext uri="{9D8B030D-6E8A-4147-A177-3AD203B41FA5}">
                      <a16:colId xmlns:a16="http://schemas.microsoft.com/office/drawing/2014/main" val="3350978442"/>
                    </a:ext>
                  </a:extLst>
                </a:gridCol>
              </a:tblGrid>
              <a:tr h="289034">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en-US" sz="700" b="0" kern="1200" cap="all" dirty="0">
                          <a:solidFill>
                            <a:schemeClr val="tx1"/>
                          </a:solidFill>
                          <a:latin typeface="Calibri" panose="020F0502020204030204" pitchFamily="34" charset="0"/>
                          <a:ea typeface="+mn-ea"/>
                          <a:cs typeface="Calibri" panose="020F0502020204030204" pitchFamily="34" charset="0"/>
                        </a:rPr>
                        <a:t>Unresolved Indigenous-</a:t>
                      </a:r>
                      <a:br>
                        <a:rPr lang="en-US" sz="700" b="0" kern="1200" cap="all" dirty="0">
                          <a:solidFill>
                            <a:schemeClr val="tx1"/>
                          </a:solidFill>
                          <a:latin typeface="Calibri" panose="020F0502020204030204" pitchFamily="34" charset="0"/>
                          <a:ea typeface="+mn-ea"/>
                          <a:cs typeface="Calibri" panose="020F0502020204030204" pitchFamily="34" charset="0"/>
                        </a:rPr>
                      </a:br>
                      <a:r>
                        <a:rPr lang="en-US" sz="700" b="0" kern="1200" cap="all" dirty="0">
                          <a:solidFill>
                            <a:schemeClr val="tx1"/>
                          </a:solidFill>
                          <a:latin typeface="Calibri" panose="020F0502020204030204" pitchFamily="34" charset="0"/>
                          <a:ea typeface="+mn-ea"/>
                          <a:cs typeface="Calibri" panose="020F0502020204030204" pitchFamily="34" charset="0"/>
                        </a:rPr>
                        <a:t>Specific</a:t>
                      </a:r>
                      <a:r>
                        <a:rPr lang="en-US" sz="700" b="0" kern="1200" cap="all" baseline="0" dirty="0">
                          <a:solidFill>
                            <a:schemeClr val="tx1"/>
                          </a:solidFill>
                          <a:latin typeface="Calibri" panose="020F0502020204030204" pitchFamily="34" charset="0"/>
                          <a:ea typeface="+mn-ea"/>
                          <a:cs typeface="Calibri" panose="020F0502020204030204" pitchFamily="34" charset="0"/>
                        </a:rPr>
                        <a:t> Racism &amp; Bias</a:t>
                      </a:r>
                      <a:endParaRPr lang="en-CA" sz="700" b="0" kern="1200" cap="all" dirty="0">
                        <a:solidFill>
                          <a:schemeClr val="tx1"/>
                        </a:solidFill>
                        <a:latin typeface="Calibri" panose="020F0502020204030204" pitchFamily="34" charset="0"/>
                        <a:ea typeface="+mn-ea"/>
                        <a:cs typeface="Calibri" panose="020F0502020204030204" pitchFamily="34" charset="0"/>
                      </a:endParaRPr>
                    </a:p>
                  </a:txBody>
                  <a:tcPr marL="68580" marR="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7390029"/>
                  </a:ext>
                </a:extLst>
              </a:tr>
            </a:tbl>
          </a:graphicData>
        </a:graphic>
      </p:graphicFrame>
      <p:sp>
        <p:nvSpPr>
          <p:cNvPr id="18" name="Rectangle 17"/>
          <p:cNvSpPr/>
          <p:nvPr/>
        </p:nvSpPr>
        <p:spPr>
          <a:xfrm>
            <a:off x="9881972" y="1253477"/>
            <a:ext cx="1631265" cy="300339"/>
          </a:xfrm>
          <a:prstGeom prst="rect">
            <a:avLst/>
          </a:prstGeom>
        </p:spPr>
        <p:txBody>
          <a:bodyPr wrap="square">
            <a:spAutoFit/>
          </a:bodyPr>
          <a:lstStyle/>
          <a:p>
            <a:pPr algn="ctr" defTabSz="343266">
              <a:defRPr/>
            </a:pPr>
            <a:r>
              <a:rPr lang="en-CA" sz="676" cap="all" dirty="0">
                <a:solidFill>
                  <a:prstClr val="black"/>
                </a:solidFill>
                <a:latin typeface="Calibri" panose="020F0502020204030204"/>
                <a:cs typeface="Segoe UI" panose="020B0502040204020203" pitchFamily="34" charset="0"/>
              </a:rPr>
              <a:t>Disparity in Population </a:t>
            </a:r>
            <a:br>
              <a:rPr lang="en-CA" sz="676" cap="all" dirty="0">
                <a:solidFill>
                  <a:prstClr val="black"/>
                </a:solidFill>
                <a:latin typeface="Calibri" panose="020F0502020204030204"/>
                <a:cs typeface="Segoe UI" panose="020B0502040204020203" pitchFamily="34" charset="0"/>
              </a:rPr>
            </a:br>
            <a:r>
              <a:rPr lang="en-CA" sz="676" cap="all" dirty="0">
                <a:solidFill>
                  <a:prstClr val="black"/>
                </a:solidFill>
                <a:latin typeface="Calibri" panose="020F0502020204030204"/>
                <a:cs typeface="Segoe UI" panose="020B0502040204020203" pitchFamily="34" charset="0"/>
              </a:rPr>
              <a:t>Health  &amp; Health Inequities</a:t>
            </a:r>
          </a:p>
        </p:txBody>
      </p:sp>
      <p:sp>
        <p:nvSpPr>
          <p:cNvPr id="23" name="Trapezoid 22"/>
          <p:cNvSpPr/>
          <p:nvPr/>
        </p:nvSpPr>
        <p:spPr>
          <a:xfrm>
            <a:off x="3212051" y="5524581"/>
            <a:ext cx="7164767" cy="217399"/>
          </a:xfrm>
          <a:prstGeom prst="trapezoid">
            <a:avLst>
              <a:gd name="adj" fmla="val 5627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3266">
              <a:defRPr/>
            </a:pPr>
            <a:r>
              <a:rPr lang="en-CA" sz="676" dirty="0">
                <a:solidFill>
                  <a:prstClr val="black"/>
                </a:solidFill>
                <a:latin typeface="Calibri" panose="020F0502020204030204"/>
              </a:rPr>
              <a:t>ENDURING PERFORMANCE MEASURES BY DIMENSION OF QUALITY (PERFORMANCE DASHBOARD)</a:t>
            </a:r>
          </a:p>
        </p:txBody>
      </p:sp>
      <p:sp>
        <p:nvSpPr>
          <p:cNvPr id="19" name="Round Same Side Corner Rectangle 18"/>
          <p:cNvSpPr/>
          <p:nvPr/>
        </p:nvSpPr>
        <p:spPr>
          <a:xfrm>
            <a:off x="1494519" y="82649"/>
            <a:ext cx="10598640" cy="6699008"/>
          </a:xfrm>
          <a:prstGeom prst="round2SameRect">
            <a:avLst>
              <a:gd name="adj1" fmla="val 44371"/>
              <a:gd name="adj2" fmla="val 0"/>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3266">
              <a:defRPr/>
            </a:pPr>
            <a:endParaRPr lang="en-CA" sz="1588">
              <a:solidFill>
                <a:prstClr val="white"/>
              </a:solidFill>
              <a:latin typeface="Calibri" panose="020F0502020204030204"/>
            </a:endParaRPr>
          </a:p>
        </p:txBody>
      </p:sp>
      <p:sp>
        <p:nvSpPr>
          <p:cNvPr id="33" name="Trapezoid 32"/>
          <p:cNvSpPr/>
          <p:nvPr/>
        </p:nvSpPr>
        <p:spPr>
          <a:xfrm>
            <a:off x="2797596" y="941080"/>
            <a:ext cx="1973362" cy="257143"/>
          </a:xfrm>
          <a:prstGeom prst="trapezoid">
            <a:avLst>
              <a:gd name="adj" fmla="val 5627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3266">
              <a:defRPr/>
            </a:pPr>
            <a:r>
              <a:rPr lang="en-CA" sz="429" dirty="0">
                <a:solidFill>
                  <a:srgbClr val="0066A4"/>
                </a:solidFill>
                <a:latin typeface="Calibri" panose="020F0502020204030204"/>
                <a:sym typeface="Wingdings" panose="05000000000000000000" pitchFamily="2" charset="2"/>
              </a:rPr>
              <a:t> </a:t>
            </a:r>
            <a:r>
              <a:rPr lang="en-CA" sz="571" dirty="0">
                <a:solidFill>
                  <a:srgbClr val="0066A4"/>
                </a:solidFill>
                <a:latin typeface="Calibri" panose="020F0502020204030204"/>
                <a:sym typeface="Wingdings" panose="05000000000000000000" pitchFamily="2" charset="2"/>
              </a:rPr>
              <a:t>PATIENTS HIGHLY RECOMMEND ISLAND HEALTH </a:t>
            </a:r>
            <a:r>
              <a:rPr lang="en-CA" sz="429" dirty="0">
                <a:solidFill>
                  <a:srgbClr val="0066A4"/>
                </a:solidFill>
                <a:latin typeface="Calibri" panose="020F0502020204030204"/>
                <a:sym typeface="Wingdings" panose="05000000000000000000" pitchFamily="2" charset="2"/>
              </a:rPr>
              <a:t></a:t>
            </a:r>
            <a:r>
              <a:rPr lang="en-CA" sz="571" dirty="0">
                <a:solidFill>
                  <a:srgbClr val="0066A4"/>
                </a:solidFill>
                <a:latin typeface="Calibri" panose="020F0502020204030204"/>
                <a:sym typeface="Wingdings" panose="05000000000000000000" pitchFamily="2" charset="2"/>
              </a:rPr>
              <a:t> </a:t>
            </a:r>
            <a:br>
              <a:rPr lang="en-CA" sz="571" dirty="0">
                <a:solidFill>
                  <a:srgbClr val="0066A4"/>
                </a:solidFill>
                <a:latin typeface="Calibri" panose="020F0502020204030204"/>
                <a:sym typeface="Wingdings" panose="05000000000000000000" pitchFamily="2" charset="2"/>
              </a:rPr>
            </a:br>
            <a:r>
              <a:rPr lang="en-CA" sz="429" dirty="0">
                <a:solidFill>
                  <a:srgbClr val="0066A4"/>
                </a:solidFill>
                <a:latin typeface="Calibri" panose="020F0502020204030204"/>
                <a:sym typeface="Wingdings" panose="05000000000000000000" pitchFamily="2" charset="2"/>
              </a:rPr>
              <a:t> </a:t>
            </a:r>
            <a:r>
              <a:rPr lang="en-CA" sz="571" dirty="0">
                <a:solidFill>
                  <a:srgbClr val="0066A4"/>
                </a:solidFill>
                <a:latin typeface="Calibri" panose="020F0502020204030204"/>
                <a:sym typeface="Wingdings" panose="05000000000000000000" pitchFamily="2" charset="2"/>
              </a:rPr>
              <a:t>NATIONAL LEADERS IN QUALITY &amp; SAFETY </a:t>
            </a:r>
            <a:r>
              <a:rPr lang="en-CA" sz="429" dirty="0">
                <a:solidFill>
                  <a:srgbClr val="0066A4"/>
                </a:solidFill>
                <a:latin typeface="Calibri" panose="020F0502020204030204"/>
                <a:sym typeface="Wingdings" panose="05000000000000000000" pitchFamily="2" charset="2"/>
              </a:rPr>
              <a:t></a:t>
            </a:r>
            <a:endParaRPr lang="en-CA" sz="571" dirty="0">
              <a:solidFill>
                <a:srgbClr val="0066A4"/>
              </a:solidFill>
              <a:latin typeface="Calibri" panose="020F0502020204030204"/>
            </a:endParaRPr>
          </a:p>
        </p:txBody>
      </p:sp>
      <p:sp>
        <p:nvSpPr>
          <p:cNvPr id="34" name="Trapezoid 33"/>
          <p:cNvSpPr/>
          <p:nvPr/>
        </p:nvSpPr>
        <p:spPr>
          <a:xfrm>
            <a:off x="4734520" y="941080"/>
            <a:ext cx="2241000" cy="257143"/>
          </a:xfrm>
          <a:prstGeom prst="trapezoid">
            <a:avLst>
              <a:gd name="adj" fmla="val 5627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3266">
              <a:defRPr/>
            </a:pPr>
            <a:r>
              <a:rPr lang="en-CA" sz="429" dirty="0">
                <a:solidFill>
                  <a:srgbClr val="ED7D31"/>
                </a:solidFill>
                <a:latin typeface="Calibri" panose="020F0502020204030204"/>
                <a:sym typeface="Wingdings" panose="05000000000000000000" pitchFamily="2" charset="2"/>
              </a:rPr>
              <a:t> </a:t>
            </a:r>
            <a:r>
              <a:rPr lang="en-CA" sz="571" dirty="0">
                <a:solidFill>
                  <a:srgbClr val="ED7D31"/>
                </a:solidFill>
                <a:latin typeface="Calibri" panose="020F0502020204030204"/>
                <a:sym typeface="Wingdings" panose="05000000000000000000" pitchFamily="2" charset="2"/>
              </a:rPr>
              <a:t>STAFF HIGHLY RECOMMEND ISLAND HEALTH</a:t>
            </a:r>
            <a:r>
              <a:rPr lang="en-CA" sz="429" dirty="0">
                <a:solidFill>
                  <a:srgbClr val="ED7D31"/>
                </a:solidFill>
                <a:latin typeface="Calibri" panose="020F0502020204030204"/>
                <a:sym typeface="Wingdings" panose="05000000000000000000" pitchFamily="2" charset="2"/>
              </a:rPr>
              <a:t> </a:t>
            </a:r>
            <a:r>
              <a:rPr lang="en-CA" sz="571" dirty="0">
                <a:solidFill>
                  <a:srgbClr val="ED7D31"/>
                </a:solidFill>
                <a:latin typeface="Calibri" panose="020F0502020204030204"/>
                <a:sym typeface="Wingdings" panose="05000000000000000000" pitchFamily="2" charset="2"/>
              </a:rPr>
              <a:t> </a:t>
            </a:r>
            <a:br>
              <a:rPr lang="en-CA" sz="571" dirty="0">
                <a:solidFill>
                  <a:srgbClr val="ED7D31"/>
                </a:solidFill>
                <a:latin typeface="Calibri" panose="020F0502020204030204"/>
                <a:sym typeface="Wingdings" panose="05000000000000000000" pitchFamily="2" charset="2"/>
              </a:rPr>
            </a:br>
            <a:r>
              <a:rPr lang="en-CA" sz="429" dirty="0">
                <a:solidFill>
                  <a:srgbClr val="ED7D31"/>
                </a:solidFill>
                <a:latin typeface="Calibri" panose="020F0502020204030204"/>
                <a:sym typeface="Wingdings" panose="05000000000000000000" pitchFamily="2" charset="2"/>
              </a:rPr>
              <a:t> </a:t>
            </a:r>
            <a:r>
              <a:rPr lang="en-CA" sz="571" dirty="0">
                <a:solidFill>
                  <a:srgbClr val="ED7D31"/>
                </a:solidFill>
                <a:latin typeface="Calibri" panose="020F0502020204030204"/>
                <a:sym typeface="Wingdings" panose="05000000000000000000" pitchFamily="2" charset="2"/>
              </a:rPr>
              <a:t>RANKED TOP EMPLOYER </a:t>
            </a:r>
            <a:r>
              <a:rPr lang="en-CA" sz="429" dirty="0">
                <a:solidFill>
                  <a:srgbClr val="ED7D31"/>
                </a:solidFill>
                <a:latin typeface="Calibri" panose="020F0502020204030204"/>
                <a:sym typeface="Wingdings" panose="05000000000000000000" pitchFamily="2" charset="2"/>
              </a:rPr>
              <a:t></a:t>
            </a:r>
            <a:endParaRPr lang="en-CA" sz="571" dirty="0">
              <a:solidFill>
                <a:srgbClr val="ED7D31"/>
              </a:solidFill>
              <a:latin typeface="Calibri" panose="020F0502020204030204"/>
            </a:endParaRPr>
          </a:p>
        </p:txBody>
      </p:sp>
      <p:sp>
        <p:nvSpPr>
          <p:cNvPr id="35" name="Trapezoid 34"/>
          <p:cNvSpPr/>
          <p:nvPr/>
        </p:nvSpPr>
        <p:spPr>
          <a:xfrm>
            <a:off x="6966905" y="943505"/>
            <a:ext cx="1850826" cy="252293"/>
          </a:xfrm>
          <a:prstGeom prst="trapezoid">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3266">
              <a:defRPr/>
            </a:pPr>
            <a:r>
              <a:rPr lang="en-CA" sz="429" dirty="0">
                <a:solidFill>
                  <a:srgbClr val="70AD47"/>
                </a:solidFill>
                <a:latin typeface="Calibri" panose="020F0502020204030204"/>
                <a:sym typeface="Wingdings" panose="05000000000000000000" pitchFamily="2" charset="2"/>
              </a:rPr>
              <a:t> </a:t>
            </a:r>
            <a:r>
              <a:rPr lang="en-CA" sz="571" dirty="0">
                <a:solidFill>
                  <a:srgbClr val="70AD47"/>
                </a:solidFill>
                <a:latin typeface="Calibri" panose="020F0502020204030204"/>
                <a:sym typeface="Wingdings" panose="05000000000000000000" pitchFamily="2" charset="2"/>
              </a:rPr>
              <a:t> % COMMUNITY SERVICES </a:t>
            </a:r>
            <a:r>
              <a:rPr lang="en-CA" sz="571" i="1" dirty="0">
                <a:solidFill>
                  <a:srgbClr val="70AD47"/>
                </a:solidFill>
                <a:latin typeface="Calibri" panose="020F0502020204030204"/>
                <a:sym typeface="Wingdings" panose="05000000000000000000" pitchFamily="2" charset="2"/>
              </a:rPr>
              <a:t>EXPENDITURES</a:t>
            </a:r>
            <a:r>
              <a:rPr lang="en-CA" sz="571" dirty="0">
                <a:solidFill>
                  <a:srgbClr val="70AD47"/>
                </a:solidFill>
                <a:latin typeface="Calibri" panose="020F0502020204030204"/>
                <a:sym typeface="Wingdings" panose="05000000000000000000" pitchFamily="2" charset="2"/>
              </a:rPr>
              <a:t> RELATIVE TO ACUTE </a:t>
            </a:r>
            <a:r>
              <a:rPr lang="en-CA" sz="429" dirty="0">
                <a:solidFill>
                  <a:srgbClr val="70AD47"/>
                </a:solidFill>
                <a:latin typeface="Calibri" panose="020F0502020204030204"/>
                <a:sym typeface="Wingdings" panose="05000000000000000000" pitchFamily="2" charset="2"/>
              </a:rPr>
              <a:t> </a:t>
            </a:r>
            <a:r>
              <a:rPr lang="en-CA" sz="571" dirty="0">
                <a:solidFill>
                  <a:srgbClr val="70AD47"/>
                </a:solidFill>
                <a:latin typeface="Calibri" panose="020F0502020204030204"/>
                <a:sym typeface="Wingdings" panose="05000000000000000000" pitchFamily="2" charset="2"/>
              </a:rPr>
              <a:t>CHOOSING WISELY CHAMPION </a:t>
            </a:r>
            <a:r>
              <a:rPr lang="en-CA" sz="428" dirty="0">
                <a:solidFill>
                  <a:srgbClr val="70AD47"/>
                </a:solidFill>
                <a:latin typeface="Calibri" panose="020F0502020204030204"/>
                <a:sym typeface="Wingdings" panose="05000000000000000000" pitchFamily="2" charset="2"/>
              </a:rPr>
              <a:t></a:t>
            </a:r>
            <a:endParaRPr lang="en-CA" sz="428" dirty="0">
              <a:solidFill>
                <a:srgbClr val="70AD47"/>
              </a:solidFill>
              <a:latin typeface="Calibri" panose="020F0502020204030204"/>
            </a:endParaRPr>
          </a:p>
        </p:txBody>
      </p:sp>
      <p:sp>
        <p:nvSpPr>
          <p:cNvPr id="37" name="Trapezoid 36"/>
          <p:cNvSpPr/>
          <p:nvPr/>
        </p:nvSpPr>
        <p:spPr>
          <a:xfrm>
            <a:off x="8852312" y="936052"/>
            <a:ext cx="2261746" cy="267201"/>
          </a:xfrm>
          <a:prstGeom prst="trapezoid">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3266">
              <a:defRPr/>
            </a:pPr>
            <a:r>
              <a:rPr lang="en-CA" sz="429" dirty="0">
                <a:solidFill>
                  <a:srgbClr val="D2A000"/>
                </a:solidFill>
                <a:latin typeface="Calibri" panose="020F0502020204030204"/>
                <a:sym typeface="Wingdings" panose="05000000000000000000" pitchFamily="2" charset="2"/>
              </a:rPr>
              <a:t> </a:t>
            </a:r>
            <a:r>
              <a:rPr lang="en-CA" sz="571" dirty="0">
                <a:solidFill>
                  <a:srgbClr val="D2A000"/>
                </a:solidFill>
                <a:latin typeface="Calibri" panose="020F0502020204030204"/>
                <a:sym typeface="Wingdings" panose="05000000000000000000" pitchFamily="2" charset="2"/>
              </a:rPr>
              <a:t>GAPS IN HEALTH STATUS FOR INDIGENOUS PPL </a:t>
            </a:r>
            <a:r>
              <a:rPr lang="en-CA" sz="429" dirty="0">
                <a:solidFill>
                  <a:srgbClr val="D2A000"/>
                </a:solidFill>
                <a:latin typeface="Calibri" panose="020F0502020204030204"/>
                <a:sym typeface="Wingdings" panose="05000000000000000000" pitchFamily="2" charset="2"/>
              </a:rPr>
              <a:t></a:t>
            </a:r>
            <a:r>
              <a:rPr lang="en-CA" sz="571" dirty="0">
                <a:solidFill>
                  <a:srgbClr val="D2A000"/>
                </a:solidFill>
                <a:latin typeface="Calibri" panose="020F0502020204030204"/>
                <a:sym typeface="Wingdings" panose="05000000000000000000" pitchFamily="2" charset="2"/>
              </a:rPr>
              <a:t>  POPULATION HEALTH EXPENDITURE AS % OF TOTAL </a:t>
            </a:r>
            <a:r>
              <a:rPr lang="en-CA" sz="429" dirty="0">
                <a:solidFill>
                  <a:srgbClr val="D2A000"/>
                </a:solidFill>
                <a:latin typeface="Calibri" panose="020F0502020204030204"/>
                <a:sym typeface="Wingdings" panose="05000000000000000000" pitchFamily="2" charset="2"/>
              </a:rPr>
              <a:t> </a:t>
            </a:r>
            <a:r>
              <a:rPr lang="en-CA" sz="571" i="1" dirty="0">
                <a:solidFill>
                  <a:srgbClr val="D2A000"/>
                </a:solidFill>
                <a:latin typeface="Calibri" panose="020F0502020204030204"/>
                <a:sym typeface="Wingdings" panose="05000000000000000000" pitchFamily="2" charset="2"/>
              </a:rPr>
              <a:t>CLIMATE CHAMPION </a:t>
            </a:r>
            <a:r>
              <a:rPr lang="en-CA" sz="429" dirty="0">
                <a:solidFill>
                  <a:srgbClr val="D2A000"/>
                </a:solidFill>
                <a:latin typeface="Calibri" panose="020F0502020204030204"/>
                <a:sym typeface="Wingdings" panose="05000000000000000000" pitchFamily="2" charset="2"/>
              </a:rPr>
              <a:t></a:t>
            </a:r>
            <a:endParaRPr lang="en-CA" sz="429" dirty="0">
              <a:solidFill>
                <a:srgbClr val="D2A000"/>
              </a:solidFill>
              <a:latin typeface="Calibri" panose="020F0502020204030204"/>
            </a:endParaRPr>
          </a:p>
        </p:txBody>
      </p:sp>
      <p:graphicFrame>
        <p:nvGraphicFramePr>
          <p:cNvPr id="32" name="Table 31"/>
          <p:cNvGraphicFramePr>
            <a:graphicFrameLocks noGrp="1"/>
          </p:cNvGraphicFramePr>
          <p:nvPr>
            <p:extLst>
              <p:ext uri="{D42A27DB-BD31-4B8C-83A1-F6EECF244321}">
                <p14:modId xmlns:p14="http://schemas.microsoft.com/office/powerpoint/2010/main" val="3898284855"/>
              </p:ext>
            </p:extLst>
          </p:nvPr>
        </p:nvGraphicFramePr>
        <p:xfrm>
          <a:off x="5024043" y="1254854"/>
          <a:ext cx="1000470" cy="281940"/>
        </p:xfrm>
        <a:graphic>
          <a:graphicData uri="http://schemas.openxmlformats.org/drawingml/2006/table">
            <a:tbl>
              <a:tblPr firstRow="1" bandRow="1">
                <a:tableStyleId>{5C22544A-7EE6-4342-B048-85BDC9FD1C3A}</a:tableStyleId>
              </a:tblPr>
              <a:tblGrid>
                <a:gridCol w="1000470">
                  <a:extLst>
                    <a:ext uri="{9D8B030D-6E8A-4147-A177-3AD203B41FA5}">
                      <a16:colId xmlns:a16="http://schemas.microsoft.com/office/drawing/2014/main" val="2852869771"/>
                    </a:ext>
                  </a:extLst>
                </a:gridCol>
              </a:tblGrid>
              <a:tr h="274534">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en-CA" sz="700" b="0" kern="1200" cap="all" dirty="0">
                          <a:solidFill>
                            <a:schemeClr val="tx1"/>
                          </a:solidFill>
                          <a:latin typeface="Calibri" panose="020F0502020204030204" pitchFamily="34" charset="0"/>
                          <a:ea typeface="+mn-ea"/>
                          <a:cs typeface="Calibri" panose="020F0502020204030204" pitchFamily="34" charset="0"/>
                        </a:rPr>
                        <a:t>Avoidable</a:t>
                      </a:r>
                      <a:r>
                        <a:rPr lang="en-CA" sz="700" b="0" kern="1200" cap="all" baseline="0" dirty="0">
                          <a:solidFill>
                            <a:schemeClr val="tx1"/>
                          </a:solidFill>
                          <a:latin typeface="Calibri" panose="020F0502020204030204" pitchFamily="34" charset="0"/>
                          <a:ea typeface="+mn-ea"/>
                          <a:cs typeface="Calibri" panose="020F0502020204030204" pitchFamily="34" charset="0"/>
                        </a:rPr>
                        <a:t> </a:t>
                      </a:r>
                      <a:br>
                        <a:rPr lang="en-CA" sz="700" b="0" kern="1200" cap="all" baseline="0" dirty="0">
                          <a:solidFill>
                            <a:schemeClr val="tx1"/>
                          </a:solidFill>
                          <a:latin typeface="Calibri" panose="020F0502020204030204" pitchFamily="34" charset="0"/>
                          <a:ea typeface="+mn-ea"/>
                          <a:cs typeface="Calibri" panose="020F0502020204030204" pitchFamily="34" charset="0"/>
                        </a:rPr>
                      </a:br>
                      <a:r>
                        <a:rPr lang="en-CA" sz="700" b="0" kern="1200" cap="all" baseline="0" dirty="0">
                          <a:solidFill>
                            <a:schemeClr val="tx1"/>
                          </a:solidFill>
                          <a:latin typeface="Calibri" panose="020F0502020204030204" pitchFamily="34" charset="0"/>
                          <a:ea typeface="+mn-ea"/>
                          <a:cs typeface="Calibri" panose="020F0502020204030204" pitchFamily="34" charset="0"/>
                        </a:rPr>
                        <a:t>Variation &amp; Harm</a:t>
                      </a:r>
                      <a:endParaRPr lang="en-CA" sz="700" b="0" kern="1200" cap="all" dirty="0">
                        <a:solidFill>
                          <a:schemeClr val="tx1"/>
                        </a:solidFill>
                        <a:latin typeface="Calibri" panose="020F0502020204030204" pitchFamily="34" charset="0"/>
                        <a:ea typeface="+mn-ea"/>
                        <a:cs typeface="Calibri" panose="020F0502020204030204" pitchFamily="34" charset="0"/>
                      </a:endParaRPr>
                    </a:p>
                  </a:txBody>
                  <a:tcPr marL="68580" marR="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97991399"/>
                  </a:ext>
                </a:extLst>
              </a:tr>
            </a:tbl>
          </a:graphicData>
        </a:graphic>
      </p:graphicFrame>
      <p:graphicFrame>
        <p:nvGraphicFramePr>
          <p:cNvPr id="39" name="Table 38"/>
          <p:cNvGraphicFramePr>
            <a:graphicFrameLocks noGrp="1"/>
          </p:cNvGraphicFramePr>
          <p:nvPr>
            <p:extLst>
              <p:ext uri="{D42A27DB-BD31-4B8C-83A1-F6EECF244321}">
                <p14:modId xmlns:p14="http://schemas.microsoft.com/office/powerpoint/2010/main" val="789252421"/>
              </p:ext>
            </p:extLst>
          </p:nvPr>
        </p:nvGraphicFramePr>
        <p:xfrm>
          <a:off x="8560626" y="1249206"/>
          <a:ext cx="1168733" cy="285832"/>
        </p:xfrm>
        <a:graphic>
          <a:graphicData uri="http://schemas.openxmlformats.org/drawingml/2006/table">
            <a:tbl>
              <a:tblPr firstRow="1" bandRow="1">
                <a:tableStyleId>{5C22544A-7EE6-4342-B048-85BDC9FD1C3A}</a:tableStyleId>
              </a:tblPr>
              <a:tblGrid>
                <a:gridCol w="1168733">
                  <a:extLst>
                    <a:ext uri="{9D8B030D-6E8A-4147-A177-3AD203B41FA5}">
                      <a16:colId xmlns:a16="http://schemas.microsoft.com/office/drawing/2014/main" val="749660928"/>
                    </a:ext>
                  </a:extLst>
                </a:gridCol>
              </a:tblGrid>
              <a:tr h="285832">
                <a:tc>
                  <a:txBody>
                    <a:bodyPr/>
                    <a:lstStyle/>
                    <a:p>
                      <a:pPr marL="0" indent="0" algn="ctr">
                        <a:buFont typeface="+mj-lt"/>
                        <a:buNone/>
                      </a:pPr>
                      <a:r>
                        <a:rPr lang="en-US" sz="700" b="0" kern="1200" cap="all" baseline="0" dirty="0">
                          <a:solidFill>
                            <a:schemeClr val="tx1"/>
                          </a:solidFill>
                          <a:latin typeface="Calibri" panose="020F0502020204030204" pitchFamily="34" charset="0"/>
                          <a:ea typeface="+mn-ea"/>
                          <a:cs typeface="Calibri" panose="020F0502020204030204" pitchFamily="34" charset="0"/>
                        </a:rPr>
                        <a:t>Lack of change </a:t>
                      </a:r>
                      <a:br>
                        <a:rPr lang="en-US" sz="700" b="0" kern="1200" cap="all" baseline="0" dirty="0">
                          <a:solidFill>
                            <a:schemeClr val="tx1"/>
                          </a:solidFill>
                          <a:latin typeface="Calibri" panose="020F0502020204030204" pitchFamily="34" charset="0"/>
                          <a:ea typeface="+mn-ea"/>
                          <a:cs typeface="Calibri" panose="020F0502020204030204" pitchFamily="34" charset="0"/>
                        </a:rPr>
                      </a:br>
                      <a:r>
                        <a:rPr lang="en-US" sz="700" b="0" kern="1200" cap="all" baseline="0" dirty="0">
                          <a:solidFill>
                            <a:schemeClr val="tx1"/>
                          </a:solidFill>
                          <a:latin typeface="Calibri" panose="020F0502020204030204" pitchFamily="34" charset="0"/>
                          <a:ea typeface="+mn-ea"/>
                          <a:cs typeface="Calibri" panose="020F0502020204030204" pitchFamily="34" charset="0"/>
                        </a:rPr>
                        <a:t>capacity &amp; agility</a:t>
                      </a:r>
                      <a:endParaRPr lang="en-CA" sz="700" b="0" kern="1200" cap="all" baseline="0" dirty="0">
                        <a:solidFill>
                          <a:schemeClr val="tx1"/>
                        </a:solidFill>
                        <a:latin typeface="Calibri" panose="020F0502020204030204" pitchFamily="34" charset="0"/>
                        <a:ea typeface="+mn-ea"/>
                        <a:cs typeface="Calibri" panose="020F0502020204030204" pitchFamily="34" charset="0"/>
                      </a:endParaRPr>
                    </a:p>
                  </a:txBody>
                  <a:tcPr marL="68580" marR="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5317751"/>
                  </a:ext>
                </a:extLst>
              </a:tr>
            </a:tbl>
          </a:graphicData>
        </a:graphic>
      </p:graphicFrame>
      <p:sp>
        <p:nvSpPr>
          <p:cNvPr id="9" name="Snip Same Side Corner Rectangle 8"/>
          <p:cNvSpPr/>
          <p:nvPr/>
        </p:nvSpPr>
        <p:spPr>
          <a:xfrm>
            <a:off x="1931619" y="1564033"/>
            <a:ext cx="9731352" cy="194910"/>
          </a:xfrm>
          <a:prstGeom prst="snip2SameRect">
            <a:avLst>
              <a:gd name="adj1" fmla="val 0"/>
              <a:gd name="adj2" fmla="val 0"/>
            </a:avLst>
          </a:prstGeom>
          <a:solidFill>
            <a:srgbClr val="E6D5F3"/>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25714" rtlCol="0" anchor="ctr"/>
          <a:lstStyle/>
          <a:p>
            <a:pPr algn="ctr" defTabSz="343266">
              <a:defRPr/>
            </a:pPr>
            <a:r>
              <a:rPr lang="en-US" sz="714" b="1" dirty="0">
                <a:solidFill>
                  <a:prstClr val="black"/>
                </a:solidFill>
                <a:latin typeface="Calibri" panose="020F0502020204030204"/>
                <a:cs typeface="Segoe UI" panose="020B0502040204020203" pitchFamily="34" charset="0"/>
              </a:rPr>
              <a:t>Commitment to Demonstrating Cultural Humility in Our Ways of Being</a:t>
            </a:r>
            <a:endParaRPr lang="en-CA" sz="714" b="1" cap="small" dirty="0">
              <a:solidFill>
                <a:prstClr val="black"/>
              </a:solidFill>
              <a:latin typeface="Calibri" panose="020F0502020204030204"/>
              <a:cs typeface="Segoe UI" panose="020B0502040204020203" pitchFamily="34" charset="0"/>
            </a:endParaRPr>
          </a:p>
        </p:txBody>
      </p:sp>
      <p:sp>
        <p:nvSpPr>
          <p:cNvPr id="12" name="TextBox 11"/>
          <p:cNvSpPr txBox="1"/>
          <p:nvPr/>
        </p:nvSpPr>
        <p:spPr>
          <a:xfrm>
            <a:off x="10347668" y="6560241"/>
            <a:ext cx="1737139" cy="224229"/>
          </a:xfrm>
          <a:prstGeom prst="rect">
            <a:avLst/>
          </a:prstGeom>
          <a:noFill/>
        </p:spPr>
        <p:txBody>
          <a:bodyPr wrap="square" rtlCol="0">
            <a:spAutoFit/>
          </a:bodyPr>
          <a:lstStyle/>
          <a:p>
            <a:pPr algn="r" defTabSz="343266">
              <a:defRPr/>
            </a:pPr>
            <a:r>
              <a:rPr lang="en-CA" sz="857" dirty="0">
                <a:solidFill>
                  <a:prstClr val="black"/>
                </a:solidFill>
                <a:latin typeface="Calibri" panose="020F0502020204030204"/>
              </a:rPr>
              <a:t>Draft as of 2-Apr-2024</a:t>
            </a:r>
          </a:p>
        </p:txBody>
      </p:sp>
      <p:sp>
        <p:nvSpPr>
          <p:cNvPr id="17" name="Rectangle 16">
            <a:extLst>
              <a:ext uri="{FF2B5EF4-FFF2-40B4-BE49-F238E27FC236}">
                <a16:creationId xmlns:a16="http://schemas.microsoft.com/office/drawing/2014/main" id="{286B0DC6-54D3-BBA9-B018-FA78855BAAFD}"/>
              </a:ext>
            </a:extLst>
          </p:cNvPr>
          <p:cNvSpPr/>
          <p:nvPr/>
        </p:nvSpPr>
        <p:spPr>
          <a:xfrm>
            <a:off x="1495785" y="6495744"/>
            <a:ext cx="1254511" cy="277255"/>
          </a:xfrm>
          <a:prstGeom prst="rect">
            <a:avLst/>
          </a:prstGeom>
        </p:spPr>
        <p:txBody>
          <a:bodyPr wrap="none">
            <a:spAutoFit/>
          </a:bodyPr>
          <a:lstStyle/>
          <a:p>
            <a:pPr marL="64362" indent="-64362" defTabSz="343266">
              <a:defRPr/>
            </a:pPr>
            <a:r>
              <a:rPr lang="en-CA" sz="601" i="1" baseline="30000" dirty="0">
                <a:solidFill>
                  <a:prstClr val="white">
                    <a:lumMod val="50000"/>
                  </a:prstClr>
                </a:solidFill>
                <a:latin typeface="Calibri" panose="020F0502020204030204"/>
                <a:cs typeface="Segoe UI" panose="020B0502040204020203" pitchFamily="34" charset="0"/>
              </a:rPr>
              <a:t>*</a:t>
            </a:r>
            <a:r>
              <a:rPr lang="en-CA" sz="601" i="1" dirty="0">
                <a:solidFill>
                  <a:prstClr val="white">
                    <a:lumMod val="50000"/>
                  </a:prstClr>
                </a:solidFill>
                <a:latin typeface="Calibri" panose="020F0502020204030204"/>
                <a:cs typeface="Segoe UI" panose="020B0502040204020203" pitchFamily="34" charset="0"/>
              </a:rPr>
              <a:t> 	Enduring measures directly </a:t>
            </a:r>
            <a:br>
              <a:rPr lang="en-CA" sz="601" i="1" dirty="0">
                <a:solidFill>
                  <a:prstClr val="white">
                    <a:lumMod val="50000"/>
                  </a:prstClr>
                </a:solidFill>
                <a:latin typeface="Calibri" panose="020F0502020204030204"/>
                <a:cs typeface="Segoe UI" panose="020B0502040204020203" pitchFamily="34" charset="0"/>
              </a:rPr>
            </a:br>
            <a:r>
              <a:rPr lang="en-CA" sz="601" i="1" dirty="0">
                <a:solidFill>
                  <a:prstClr val="white">
                    <a:lumMod val="50000"/>
                  </a:prstClr>
                </a:solidFill>
                <a:latin typeface="Calibri" panose="020F0502020204030204"/>
                <a:cs typeface="Segoe UI" panose="020B0502040204020203" pitchFamily="34" charset="0"/>
              </a:rPr>
              <a:t>supported by the 2024/25 Goals</a:t>
            </a:r>
            <a:endParaRPr lang="en-CA" sz="1351" i="1" dirty="0">
              <a:solidFill>
                <a:prstClr val="white">
                  <a:lumMod val="50000"/>
                </a:prstClr>
              </a:solidFill>
              <a:latin typeface="Calibri" panose="020F0502020204030204"/>
            </a:endParaRPr>
          </a:p>
        </p:txBody>
      </p:sp>
      <p:sp>
        <p:nvSpPr>
          <p:cNvPr id="22" name="Rounded Rectangle 51">
            <a:extLst>
              <a:ext uri="{FF2B5EF4-FFF2-40B4-BE49-F238E27FC236}">
                <a16:creationId xmlns:a16="http://schemas.microsoft.com/office/drawing/2014/main" id="{02A84574-7A20-FF97-A7E8-5FE45BF3BB8D}"/>
              </a:ext>
            </a:extLst>
          </p:cNvPr>
          <p:cNvSpPr/>
          <p:nvPr/>
        </p:nvSpPr>
        <p:spPr>
          <a:xfrm>
            <a:off x="8111219" y="1961404"/>
            <a:ext cx="1216267" cy="560424"/>
          </a:xfrm>
          <a:prstGeom prst="roundRect">
            <a:avLst/>
          </a:prstGeom>
          <a:solidFill>
            <a:srgbClr val="548235"/>
          </a:solidFill>
          <a:ln>
            <a:noFill/>
          </a:ln>
        </p:spPr>
        <p:txBody>
          <a:bodyPr wrap="square" lIns="0" tIns="19306" rIns="0" bIns="19306" anchor="t" anchorCtr="0">
            <a:noAutofit/>
          </a:bodyPr>
          <a:lstStyle/>
          <a:p>
            <a:pPr algn="ctr" defTabSz="343266">
              <a:defRPr/>
            </a:pPr>
            <a:r>
              <a:rPr lang="en-US" sz="901" b="1" dirty="0">
                <a:solidFill>
                  <a:prstClr val="white"/>
                </a:solidFill>
                <a:latin typeface="Calibri" panose="020F0502020204030204"/>
                <a:cs typeface="Segoe UI" panose="020B0502040204020203" pitchFamily="34" charset="0"/>
              </a:rPr>
              <a:t>PRIORITY 6</a:t>
            </a:r>
          </a:p>
          <a:p>
            <a:pPr algn="ctr" defTabSz="343266">
              <a:defRPr/>
            </a:pPr>
            <a:r>
              <a:rPr lang="en-US" sz="676" dirty="0">
                <a:solidFill>
                  <a:prstClr val="white"/>
                </a:solidFill>
                <a:latin typeface="Calibri" panose="020F0502020204030204"/>
                <a:cs typeface="Segoe UI" panose="020B0502040204020203" pitchFamily="34" charset="0"/>
              </a:rPr>
              <a:t>Increase Sustainability through System Redesign,  Innovation </a:t>
            </a:r>
            <a:br>
              <a:rPr lang="en-US" sz="676" dirty="0">
                <a:solidFill>
                  <a:prstClr val="white"/>
                </a:solidFill>
                <a:latin typeface="Calibri" panose="020F0502020204030204"/>
                <a:cs typeface="Segoe UI" panose="020B0502040204020203" pitchFamily="34" charset="0"/>
              </a:rPr>
            </a:br>
            <a:r>
              <a:rPr lang="en-US" sz="676" dirty="0">
                <a:solidFill>
                  <a:prstClr val="white"/>
                </a:solidFill>
                <a:latin typeface="Calibri" panose="020F0502020204030204"/>
                <a:cs typeface="Segoe UI" panose="020B0502040204020203" pitchFamily="34" charset="0"/>
              </a:rPr>
              <a:t>&amp; Operational Excellence</a:t>
            </a:r>
            <a:endParaRPr lang="en-CA" sz="676" dirty="0">
              <a:solidFill>
                <a:prstClr val="white"/>
              </a:solidFill>
              <a:latin typeface="Calibri" panose="020F0502020204030204"/>
              <a:cs typeface="Segoe UI" panose="020B0502040204020203" pitchFamily="34" charset="0"/>
            </a:endParaRPr>
          </a:p>
        </p:txBody>
      </p:sp>
      <p:sp>
        <p:nvSpPr>
          <p:cNvPr id="24" name="Rounded Rectangle 55">
            <a:extLst>
              <a:ext uri="{FF2B5EF4-FFF2-40B4-BE49-F238E27FC236}">
                <a16:creationId xmlns:a16="http://schemas.microsoft.com/office/drawing/2014/main" id="{F2C485B3-7418-02CE-65EE-590F8F58C82D}"/>
              </a:ext>
            </a:extLst>
          </p:cNvPr>
          <p:cNvSpPr/>
          <p:nvPr/>
        </p:nvSpPr>
        <p:spPr>
          <a:xfrm>
            <a:off x="9390922" y="1963589"/>
            <a:ext cx="1216267" cy="560424"/>
          </a:xfrm>
          <a:prstGeom prst="roundRect">
            <a:avLst/>
          </a:prstGeom>
          <a:solidFill>
            <a:srgbClr val="D29500"/>
          </a:solidFill>
          <a:ln>
            <a:noFill/>
          </a:ln>
        </p:spPr>
        <p:txBody>
          <a:bodyPr wrap="square" lIns="19306" tIns="19306" rIns="19306" bIns="19306" anchor="t" anchorCtr="0">
            <a:noAutofit/>
          </a:bodyPr>
          <a:lstStyle/>
          <a:p>
            <a:pPr algn="ctr" defTabSz="343266">
              <a:defRPr/>
            </a:pPr>
            <a:r>
              <a:rPr lang="en-US" sz="901" b="1" dirty="0">
                <a:solidFill>
                  <a:prstClr val="white"/>
                </a:solidFill>
                <a:latin typeface="Calibri" panose="020F0502020204030204"/>
                <a:cs typeface="Segoe UI" panose="020B0502040204020203" pitchFamily="34" charset="0"/>
              </a:rPr>
              <a:t>PRIORITY 7 </a:t>
            </a:r>
          </a:p>
          <a:p>
            <a:pPr algn="ctr" defTabSz="343266">
              <a:defRPr/>
            </a:pPr>
            <a:r>
              <a:rPr lang="en-US" sz="676" dirty="0">
                <a:solidFill>
                  <a:prstClr val="white"/>
                </a:solidFill>
                <a:latin typeface="Calibri" panose="020F0502020204030204"/>
                <a:cs typeface="Segoe UI" panose="020B0502040204020203" pitchFamily="34" charset="0"/>
              </a:rPr>
              <a:t>Protect the Health of the Population &amp; Take Action on Climate Change</a:t>
            </a:r>
            <a:endParaRPr lang="en-CA" sz="676" dirty="0">
              <a:solidFill>
                <a:prstClr val="white"/>
              </a:solidFill>
              <a:latin typeface="Calibri" panose="020F0502020204030204"/>
              <a:cs typeface="Segoe UI" panose="020B0502040204020203" pitchFamily="34" charset="0"/>
            </a:endParaRPr>
          </a:p>
        </p:txBody>
      </p:sp>
      <p:sp>
        <p:nvSpPr>
          <p:cNvPr id="25" name="Rounded Rectangle 62">
            <a:extLst>
              <a:ext uri="{FF2B5EF4-FFF2-40B4-BE49-F238E27FC236}">
                <a16:creationId xmlns:a16="http://schemas.microsoft.com/office/drawing/2014/main" id="{C3D0D985-BF15-B85E-5481-7A770D8EF7BE}"/>
              </a:ext>
            </a:extLst>
          </p:cNvPr>
          <p:cNvSpPr/>
          <p:nvPr/>
        </p:nvSpPr>
        <p:spPr>
          <a:xfrm>
            <a:off x="10670627" y="1963185"/>
            <a:ext cx="1216267" cy="560424"/>
          </a:xfrm>
          <a:prstGeom prst="roundRect">
            <a:avLst/>
          </a:prstGeom>
          <a:solidFill>
            <a:srgbClr val="D29500"/>
          </a:solidFill>
          <a:ln>
            <a:noFill/>
          </a:ln>
        </p:spPr>
        <p:txBody>
          <a:bodyPr wrap="square" lIns="19306" tIns="19306" rIns="19306" bIns="19306" anchor="t" anchorCtr="0">
            <a:noAutofit/>
          </a:bodyPr>
          <a:lstStyle/>
          <a:p>
            <a:pPr algn="ctr" defTabSz="343266">
              <a:defRPr/>
            </a:pPr>
            <a:r>
              <a:rPr lang="en-US" sz="901" b="1" dirty="0">
                <a:solidFill>
                  <a:prstClr val="white"/>
                </a:solidFill>
                <a:latin typeface="Calibri" panose="020F0502020204030204"/>
                <a:cs typeface="Segoe UI" panose="020B0502040204020203" pitchFamily="34" charset="0"/>
              </a:rPr>
              <a:t>PRIORITY 8</a:t>
            </a:r>
            <a:br>
              <a:rPr lang="en-US" sz="676" dirty="0">
                <a:solidFill>
                  <a:prstClr val="white"/>
                </a:solidFill>
                <a:latin typeface="Calibri" panose="020F0502020204030204"/>
                <a:cs typeface="Segoe UI" panose="020B0502040204020203" pitchFamily="34" charset="0"/>
              </a:rPr>
            </a:br>
            <a:r>
              <a:rPr lang="en-US" sz="676" dirty="0">
                <a:solidFill>
                  <a:prstClr val="white"/>
                </a:solidFill>
                <a:latin typeface="Calibri" panose="020F0502020204030204"/>
                <a:cs typeface="Segoe UI" panose="020B0502040204020203" pitchFamily="34" charset="0"/>
              </a:rPr>
              <a:t>Promote Population </a:t>
            </a:r>
            <a:br>
              <a:rPr lang="en-US" sz="676" dirty="0">
                <a:solidFill>
                  <a:prstClr val="white"/>
                </a:solidFill>
                <a:latin typeface="Calibri" panose="020F0502020204030204"/>
                <a:cs typeface="Segoe UI" panose="020B0502040204020203" pitchFamily="34" charset="0"/>
              </a:rPr>
            </a:br>
            <a:r>
              <a:rPr lang="en-US" sz="676" dirty="0">
                <a:solidFill>
                  <a:prstClr val="white"/>
                </a:solidFill>
                <a:latin typeface="Calibri" panose="020F0502020204030204"/>
                <a:cs typeface="Segoe UI" panose="020B0502040204020203" pitchFamily="34" charset="0"/>
              </a:rPr>
              <a:t>Health &amp; Prevent Harm</a:t>
            </a:r>
            <a:endParaRPr lang="en-CA" sz="676" dirty="0">
              <a:solidFill>
                <a:prstClr val="white"/>
              </a:solidFill>
              <a:latin typeface="Calibri" panose="020F0502020204030204"/>
              <a:cs typeface="Segoe UI" panose="020B0502040204020203" pitchFamily="34" charset="0"/>
            </a:endParaRPr>
          </a:p>
        </p:txBody>
      </p:sp>
      <p:sp>
        <p:nvSpPr>
          <p:cNvPr id="28" name="Rounded Rectangle 64">
            <a:extLst>
              <a:ext uri="{FF2B5EF4-FFF2-40B4-BE49-F238E27FC236}">
                <a16:creationId xmlns:a16="http://schemas.microsoft.com/office/drawing/2014/main" id="{DF7C46B7-55D5-F104-E092-4ACBF52347CE}"/>
              </a:ext>
            </a:extLst>
          </p:cNvPr>
          <p:cNvSpPr/>
          <p:nvPr/>
        </p:nvSpPr>
        <p:spPr>
          <a:xfrm>
            <a:off x="6831517" y="1970647"/>
            <a:ext cx="1216267" cy="560424"/>
          </a:xfrm>
          <a:prstGeom prst="roundRect">
            <a:avLst/>
          </a:prstGeom>
          <a:solidFill>
            <a:srgbClr val="C76B2D"/>
          </a:solidFill>
          <a:ln>
            <a:noFill/>
          </a:ln>
        </p:spPr>
        <p:txBody>
          <a:bodyPr wrap="square" lIns="0" tIns="19306" rIns="0" bIns="19306" anchor="t" anchorCtr="0">
            <a:noAutofit/>
          </a:bodyPr>
          <a:lstStyle/>
          <a:p>
            <a:pPr algn="ctr" defTabSz="686532">
              <a:defRPr/>
            </a:pPr>
            <a:r>
              <a:rPr lang="en-US" sz="901" b="1" dirty="0">
                <a:solidFill>
                  <a:prstClr val="white"/>
                </a:solidFill>
                <a:latin typeface="Calibri" panose="020F0502020204030204"/>
                <a:cs typeface="Segoe UI" panose="020B0502040204020203" pitchFamily="34" charset="0"/>
              </a:rPr>
              <a:t>PRIORITY 5</a:t>
            </a:r>
          </a:p>
          <a:p>
            <a:pPr algn="ctr" defTabSz="343266">
              <a:defRPr/>
            </a:pPr>
            <a:r>
              <a:rPr lang="en-US" sz="676" dirty="0">
                <a:solidFill>
                  <a:prstClr val="white"/>
                </a:solidFill>
                <a:latin typeface="Calibri" panose="020F0502020204030204"/>
                <a:cs typeface="Segoe UI" panose="020B0502040204020203" pitchFamily="34" charset="0"/>
              </a:rPr>
              <a:t>Increase Health Human Resource Capacity &amp; Adapt to Changing Workforce Needs</a:t>
            </a:r>
            <a:endParaRPr lang="en-CA" sz="676" dirty="0">
              <a:solidFill>
                <a:prstClr val="white"/>
              </a:solidFill>
              <a:latin typeface="Calibri" panose="020F0502020204030204"/>
              <a:cs typeface="Segoe UI" panose="020B0502040204020203" pitchFamily="34" charset="0"/>
            </a:endParaRPr>
          </a:p>
        </p:txBody>
      </p:sp>
      <p:sp>
        <p:nvSpPr>
          <p:cNvPr id="29" name="Rounded Rectangle 66">
            <a:extLst>
              <a:ext uri="{FF2B5EF4-FFF2-40B4-BE49-F238E27FC236}">
                <a16:creationId xmlns:a16="http://schemas.microsoft.com/office/drawing/2014/main" id="{0837CC18-8EF6-0201-841B-2BD837F998E8}"/>
              </a:ext>
            </a:extLst>
          </p:cNvPr>
          <p:cNvSpPr/>
          <p:nvPr/>
        </p:nvSpPr>
        <p:spPr>
          <a:xfrm>
            <a:off x="5551814" y="1964796"/>
            <a:ext cx="1216267" cy="560424"/>
          </a:xfrm>
          <a:prstGeom prst="roundRect">
            <a:avLst/>
          </a:prstGeom>
          <a:solidFill>
            <a:srgbClr val="C76B2D"/>
          </a:solidFill>
          <a:ln>
            <a:noFill/>
          </a:ln>
        </p:spPr>
        <p:txBody>
          <a:bodyPr wrap="square" lIns="19306" tIns="19306" rIns="19306" bIns="19306" anchor="t" anchorCtr="0">
            <a:noAutofit/>
          </a:bodyPr>
          <a:lstStyle/>
          <a:p>
            <a:pPr algn="ctr" defTabSz="343266">
              <a:defRPr/>
            </a:pPr>
            <a:r>
              <a:rPr lang="en-US" sz="901" b="1" dirty="0">
                <a:solidFill>
                  <a:prstClr val="white"/>
                </a:solidFill>
                <a:latin typeface="Calibri" panose="020F0502020204030204"/>
                <a:cs typeface="Segoe UI" panose="020B0502040204020203" pitchFamily="34" charset="0"/>
              </a:rPr>
              <a:t>PRIORITY 4</a:t>
            </a:r>
            <a:br>
              <a:rPr lang="en-US" sz="676" b="1" dirty="0">
                <a:solidFill>
                  <a:prstClr val="white"/>
                </a:solidFill>
                <a:latin typeface="Calibri" panose="020F0502020204030204"/>
                <a:cs typeface="Segoe UI" panose="020B0502040204020203" pitchFamily="34" charset="0"/>
              </a:rPr>
            </a:br>
            <a:r>
              <a:rPr lang="en-US" sz="676" dirty="0">
                <a:solidFill>
                  <a:prstClr val="white"/>
                </a:solidFill>
                <a:latin typeface="Calibri" panose="020F0502020204030204"/>
                <a:cs typeface="Segoe UI" panose="020B0502040204020203" pitchFamily="34" charset="0"/>
              </a:rPr>
              <a:t>Create a Culture of </a:t>
            </a:r>
            <a:br>
              <a:rPr lang="en-US" sz="676" dirty="0">
                <a:solidFill>
                  <a:prstClr val="white"/>
                </a:solidFill>
                <a:latin typeface="Calibri" panose="020F0502020204030204"/>
                <a:cs typeface="Segoe UI" panose="020B0502040204020203" pitchFamily="34" charset="0"/>
              </a:rPr>
            </a:br>
            <a:r>
              <a:rPr lang="en-US" sz="676" dirty="0">
                <a:solidFill>
                  <a:prstClr val="white"/>
                </a:solidFill>
                <a:latin typeface="Calibri" panose="020F0502020204030204"/>
                <a:cs typeface="Segoe UI" panose="020B0502040204020203" pitchFamily="34" charset="0"/>
              </a:rPr>
              <a:t>Safety &amp; Wellness</a:t>
            </a:r>
            <a:endParaRPr lang="en-CA" sz="676" dirty="0">
              <a:solidFill>
                <a:prstClr val="white"/>
              </a:solidFill>
              <a:latin typeface="Calibri" panose="020F0502020204030204"/>
              <a:cs typeface="Segoe UI" panose="020B0502040204020203" pitchFamily="34" charset="0"/>
            </a:endParaRPr>
          </a:p>
        </p:txBody>
      </p:sp>
      <p:sp>
        <p:nvSpPr>
          <p:cNvPr id="30" name="Rounded Rectangle 68">
            <a:extLst>
              <a:ext uri="{FF2B5EF4-FFF2-40B4-BE49-F238E27FC236}">
                <a16:creationId xmlns:a16="http://schemas.microsoft.com/office/drawing/2014/main" id="{0E3A1561-B3A0-7C12-B08F-7A9289DFE401}"/>
              </a:ext>
            </a:extLst>
          </p:cNvPr>
          <p:cNvSpPr/>
          <p:nvPr/>
        </p:nvSpPr>
        <p:spPr>
          <a:xfrm>
            <a:off x="4272111" y="1970791"/>
            <a:ext cx="1216267" cy="560424"/>
          </a:xfrm>
          <a:prstGeom prst="roundRect">
            <a:avLst/>
          </a:prstGeom>
          <a:solidFill>
            <a:srgbClr val="0066A4"/>
          </a:solidFill>
          <a:ln>
            <a:noFill/>
          </a:ln>
        </p:spPr>
        <p:txBody>
          <a:bodyPr wrap="square" lIns="19306" tIns="19306" rIns="19306" bIns="19306" anchor="t" anchorCtr="0">
            <a:noAutofit/>
          </a:bodyPr>
          <a:lstStyle/>
          <a:p>
            <a:pPr algn="ctr" defTabSz="686532">
              <a:defRPr/>
            </a:pPr>
            <a:r>
              <a:rPr lang="en-US" sz="901" b="1" dirty="0">
                <a:solidFill>
                  <a:prstClr val="white"/>
                </a:solidFill>
                <a:latin typeface="Calibri" panose="020F0502020204030204"/>
                <a:cs typeface="Segoe UI" panose="020B0502040204020203" pitchFamily="34" charset="0"/>
              </a:rPr>
              <a:t>PRIORITY 3</a:t>
            </a:r>
          </a:p>
          <a:p>
            <a:pPr algn="ctr" defTabSz="343266">
              <a:defRPr/>
            </a:pPr>
            <a:r>
              <a:rPr lang="en-US" sz="676" dirty="0">
                <a:solidFill>
                  <a:prstClr val="white"/>
                </a:solidFill>
                <a:latin typeface="Calibri" panose="020F0502020204030204"/>
                <a:cs typeface="Segoe UI" panose="020B0502040204020203" pitchFamily="34" charset="0"/>
              </a:rPr>
              <a:t>Pursue Excellence </a:t>
            </a:r>
            <a:br>
              <a:rPr lang="en-US" sz="676" dirty="0">
                <a:solidFill>
                  <a:prstClr val="white"/>
                </a:solidFill>
                <a:latin typeface="Calibri" panose="020F0502020204030204"/>
                <a:cs typeface="Segoe UI" panose="020B0502040204020203" pitchFamily="34" charset="0"/>
              </a:rPr>
            </a:br>
            <a:r>
              <a:rPr lang="en-US" sz="676" dirty="0">
                <a:solidFill>
                  <a:prstClr val="white"/>
                </a:solidFill>
                <a:latin typeface="Calibri" panose="020F0502020204030204"/>
                <a:cs typeface="Segoe UI" panose="020B0502040204020203" pitchFamily="34" charset="0"/>
              </a:rPr>
              <a:t>in Quality &amp; Safety</a:t>
            </a:r>
            <a:endParaRPr lang="en-CA" sz="676" dirty="0">
              <a:solidFill>
                <a:prstClr val="white"/>
              </a:solidFill>
              <a:latin typeface="Calibri" panose="020F0502020204030204"/>
              <a:cs typeface="Segoe UI" panose="020B0502040204020203" pitchFamily="34" charset="0"/>
            </a:endParaRPr>
          </a:p>
        </p:txBody>
      </p:sp>
      <p:sp>
        <p:nvSpPr>
          <p:cNvPr id="31" name="Rounded Rectangle 70">
            <a:extLst>
              <a:ext uri="{FF2B5EF4-FFF2-40B4-BE49-F238E27FC236}">
                <a16:creationId xmlns:a16="http://schemas.microsoft.com/office/drawing/2014/main" id="{785959BC-87E5-3B42-40A6-28506977C4ED}"/>
              </a:ext>
            </a:extLst>
          </p:cNvPr>
          <p:cNvSpPr/>
          <p:nvPr/>
        </p:nvSpPr>
        <p:spPr>
          <a:xfrm>
            <a:off x="2992408" y="1970647"/>
            <a:ext cx="1216267" cy="560424"/>
          </a:xfrm>
          <a:prstGeom prst="roundRect">
            <a:avLst/>
          </a:prstGeom>
          <a:solidFill>
            <a:srgbClr val="0066A4"/>
          </a:solidFill>
          <a:ln>
            <a:noFill/>
          </a:ln>
        </p:spPr>
        <p:txBody>
          <a:bodyPr wrap="square" lIns="19306" tIns="19306" rIns="19306" bIns="19306" anchor="t" anchorCtr="0">
            <a:noAutofit/>
          </a:bodyPr>
          <a:lstStyle/>
          <a:p>
            <a:pPr algn="ctr" defTabSz="343266">
              <a:defRPr/>
            </a:pPr>
            <a:r>
              <a:rPr lang="en-US" sz="901" b="1" dirty="0">
                <a:solidFill>
                  <a:prstClr val="white"/>
                </a:solidFill>
                <a:latin typeface="Calibri" panose="020F0502020204030204"/>
                <a:cs typeface="Segoe UI" panose="020B0502040204020203" pitchFamily="34" charset="0"/>
              </a:rPr>
              <a:t>PRIORITY 2</a:t>
            </a:r>
          </a:p>
          <a:p>
            <a:pPr algn="ctr" defTabSz="343266">
              <a:defRPr/>
            </a:pPr>
            <a:r>
              <a:rPr lang="en-US" sz="676" dirty="0">
                <a:solidFill>
                  <a:prstClr val="white"/>
                </a:solidFill>
                <a:latin typeface="Calibri" panose="020F0502020204030204"/>
                <a:cs typeface="Segoe UI" panose="020B0502040204020203" pitchFamily="34" charset="0"/>
              </a:rPr>
              <a:t>Improve Access to </a:t>
            </a:r>
            <a:br>
              <a:rPr lang="en-US" sz="676" dirty="0">
                <a:solidFill>
                  <a:prstClr val="white"/>
                </a:solidFill>
                <a:latin typeface="Calibri" panose="020F0502020204030204"/>
                <a:cs typeface="Segoe UI" panose="020B0502040204020203" pitchFamily="34" charset="0"/>
              </a:rPr>
            </a:br>
            <a:r>
              <a:rPr lang="en-US" sz="676" dirty="0">
                <a:solidFill>
                  <a:prstClr val="white"/>
                </a:solidFill>
                <a:latin typeface="Calibri" panose="020F0502020204030204"/>
                <a:cs typeface="Segoe UI" panose="020B0502040204020203" pitchFamily="34" charset="0"/>
              </a:rPr>
              <a:t>Priority Services</a:t>
            </a:r>
            <a:endParaRPr lang="en-CA" sz="676" dirty="0">
              <a:solidFill>
                <a:prstClr val="white"/>
              </a:solidFill>
              <a:latin typeface="Calibri" panose="020F0502020204030204"/>
              <a:cs typeface="Segoe UI" panose="020B0502040204020203" pitchFamily="34" charset="0"/>
            </a:endParaRPr>
          </a:p>
        </p:txBody>
      </p:sp>
      <p:sp>
        <p:nvSpPr>
          <p:cNvPr id="36" name="Rounded Rectangle 72">
            <a:extLst>
              <a:ext uri="{FF2B5EF4-FFF2-40B4-BE49-F238E27FC236}">
                <a16:creationId xmlns:a16="http://schemas.microsoft.com/office/drawing/2014/main" id="{8493AB40-4E39-508B-C3E4-B34C03574B08}"/>
              </a:ext>
            </a:extLst>
          </p:cNvPr>
          <p:cNvSpPr/>
          <p:nvPr/>
        </p:nvSpPr>
        <p:spPr>
          <a:xfrm>
            <a:off x="1712706" y="1970647"/>
            <a:ext cx="1216267" cy="560424"/>
          </a:xfrm>
          <a:prstGeom prst="roundRect">
            <a:avLst/>
          </a:prstGeom>
          <a:solidFill>
            <a:srgbClr val="0066A4"/>
          </a:solidFill>
          <a:ln>
            <a:noFill/>
          </a:ln>
        </p:spPr>
        <p:txBody>
          <a:bodyPr wrap="square" lIns="19306" tIns="19306" rIns="19306" bIns="19306" anchor="t" anchorCtr="0">
            <a:noAutofit/>
          </a:bodyPr>
          <a:lstStyle/>
          <a:p>
            <a:pPr algn="ctr" defTabSz="343266">
              <a:defRPr/>
            </a:pPr>
            <a:r>
              <a:rPr lang="en-US" sz="901" b="1" dirty="0">
                <a:solidFill>
                  <a:prstClr val="white"/>
                </a:solidFill>
                <a:latin typeface="Calibri" panose="020F0502020204030204"/>
                <a:cs typeface="Segoe UI" panose="020B0502040204020203" pitchFamily="34" charset="0"/>
              </a:rPr>
              <a:t>PRIORITY 1</a:t>
            </a:r>
          </a:p>
          <a:p>
            <a:pPr algn="ctr" defTabSz="343266">
              <a:defRPr/>
            </a:pPr>
            <a:r>
              <a:rPr lang="en-US" sz="676" dirty="0">
                <a:solidFill>
                  <a:prstClr val="white"/>
                </a:solidFill>
                <a:latin typeface="Calibri" panose="020F0502020204030204"/>
                <a:cs typeface="Segoe UI" panose="020B0502040204020203" pitchFamily="34" charset="0"/>
              </a:rPr>
              <a:t>Address Indigenous- </a:t>
            </a:r>
            <a:br>
              <a:rPr lang="en-US" sz="676" dirty="0">
                <a:solidFill>
                  <a:prstClr val="white"/>
                </a:solidFill>
                <a:latin typeface="Calibri" panose="020F0502020204030204"/>
                <a:cs typeface="Segoe UI" panose="020B0502040204020203" pitchFamily="34" charset="0"/>
              </a:rPr>
            </a:br>
            <a:r>
              <a:rPr lang="en-US" sz="676" dirty="0">
                <a:solidFill>
                  <a:prstClr val="white"/>
                </a:solidFill>
                <a:latin typeface="Calibri" panose="020F0502020204030204"/>
                <a:cs typeface="Segoe UI" panose="020B0502040204020203" pitchFamily="34" charset="0"/>
              </a:rPr>
              <a:t>Specific Racism</a:t>
            </a:r>
            <a:endParaRPr lang="en-CA" sz="676" dirty="0">
              <a:solidFill>
                <a:prstClr val="white"/>
              </a:solidFill>
              <a:latin typeface="Calibri" panose="020F0502020204030204"/>
              <a:cs typeface="Segoe UI" panose="020B0502040204020203" pitchFamily="34" charset="0"/>
            </a:endParaRPr>
          </a:p>
        </p:txBody>
      </p:sp>
      <p:sp>
        <p:nvSpPr>
          <p:cNvPr id="38" name="Rectangle 37">
            <a:extLst>
              <a:ext uri="{FF2B5EF4-FFF2-40B4-BE49-F238E27FC236}">
                <a16:creationId xmlns:a16="http://schemas.microsoft.com/office/drawing/2014/main" id="{2B54A58B-AD3E-0173-43F4-75AEA3266C85}"/>
              </a:ext>
            </a:extLst>
          </p:cNvPr>
          <p:cNvSpPr/>
          <p:nvPr/>
        </p:nvSpPr>
        <p:spPr>
          <a:xfrm>
            <a:off x="1" y="-7464"/>
            <a:ext cx="1436293" cy="6865464"/>
          </a:xfrm>
          <a:prstGeom prst="rect">
            <a:avLst/>
          </a:prstGeom>
          <a:solidFill>
            <a:srgbClr val="00395B">
              <a:alpha val="75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0" name="Picture 39">
            <a:extLst>
              <a:ext uri="{FF2B5EF4-FFF2-40B4-BE49-F238E27FC236}">
                <a16:creationId xmlns:a16="http://schemas.microsoft.com/office/drawing/2014/main" id="{E7192432-D99B-237B-F5CC-86C381138408}"/>
              </a:ext>
            </a:extLst>
          </p:cNvPr>
          <p:cNvPicPr>
            <a:picLocks noChangeAspect="1"/>
          </p:cNvPicPr>
          <p:nvPr/>
        </p:nvPicPr>
        <p:blipFill>
          <a:blip r:embed="rId4"/>
          <a:srcRect/>
          <a:stretch>
            <a:fillRect/>
          </a:stretch>
        </p:blipFill>
        <p:spPr>
          <a:xfrm>
            <a:off x="168105" y="5533982"/>
            <a:ext cx="1096727" cy="646670"/>
          </a:xfrm>
          <a:prstGeom prst="rect">
            <a:avLst/>
          </a:prstGeom>
        </p:spPr>
      </p:pic>
      <p:sp>
        <p:nvSpPr>
          <p:cNvPr id="41" name="TextBox 10">
            <a:extLst>
              <a:ext uri="{FF2B5EF4-FFF2-40B4-BE49-F238E27FC236}">
                <a16:creationId xmlns:a16="http://schemas.microsoft.com/office/drawing/2014/main" id="{028F822F-7BC3-E012-8662-BAC9E2709506}"/>
              </a:ext>
            </a:extLst>
          </p:cNvPr>
          <p:cNvSpPr txBox="1"/>
          <p:nvPr/>
        </p:nvSpPr>
        <p:spPr>
          <a:xfrm rot="16200000">
            <a:off x="-1826413" y="2286809"/>
            <a:ext cx="5176352" cy="602729"/>
          </a:xfrm>
          <a:prstGeom prst="rect">
            <a:avLst/>
          </a:prstGeom>
        </p:spPr>
        <p:txBody>
          <a:bodyPr wrap="square" lIns="0" tIns="0" rIns="0" bIns="0" rtlCol="0" anchor="t">
            <a:spAutoFit/>
          </a:bodyPr>
          <a:lstStyle/>
          <a:p>
            <a:pPr>
              <a:lnSpc>
                <a:spcPts val="4700"/>
              </a:lnSpc>
            </a:pPr>
            <a:r>
              <a:rPr lang="en-US" sz="4400" spc="53" dirty="0">
                <a:solidFill>
                  <a:srgbClr val="FFFFFF"/>
                </a:solidFill>
                <a:latin typeface="Libre Franklin Light"/>
              </a:rPr>
              <a:t>2024-25 Priorities</a:t>
            </a:r>
          </a:p>
        </p:txBody>
      </p:sp>
    </p:spTree>
    <p:extLst>
      <p:ext uri="{BB962C8B-B14F-4D97-AF65-F5344CB8AC3E}">
        <p14:creationId xmlns:p14="http://schemas.microsoft.com/office/powerpoint/2010/main" val="3385043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AABAA10-62BF-6635-4DE3-EEEA5A1B2C43}"/>
              </a:ext>
            </a:extLst>
          </p:cNvPr>
          <p:cNvSpPr/>
          <p:nvPr/>
        </p:nvSpPr>
        <p:spPr>
          <a:xfrm>
            <a:off x="1" y="-7464"/>
            <a:ext cx="1436293" cy="6865464"/>
          </a:xfrm>
          <a:prstGeom prst="rect">
            <a:avLst/>
          </a:prstGeom>
          <a:solidFill>
            <a:srgbClr val="00395B">
              <a:alpha val="75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B1F245BA-9891-7590-A68D-30A0593278F3}"/>
              </a:ext>
            </a:extLst>
          </p:cNvPr>
          <p:cNvPicPr>
            <a:picLocks noChangeAspect="1"/>
          </p:cNvPicPr>
          <p:nvPr/>
        </p:nvPicPr>
        <p:blipFill>
          <a:blip r:embed="rId3"/>
          <a:srcRect/>
          <a:stretch>
            <a:fillRect/>
          </a:stretch>
        </p:blipFill>
        <p:spPr>
          <a:xfrm>
            <a:off x="168105" y="5533982"/>
            <a:ext cx="1096727" cy="646670"/>
          </a:xfrm>
          <a:prstGeom prst="rect">
            <a:avLst/>
          </a:prstGeom>
        </p:spPr>
      </p:pic>
      <p:sp>
        <p:nvSpPr>
          <p:cNvPr id="6" name="TextBox 10">
            <a:extLst>
              <a:ext uri="{FF2B5EF4-FFF2-40B4-BE49-F238E27FC236}">
                <a16:creationId xmlns:a16="http://schemas.microsoft.com/office/drawing/2014/main" id="{E0464A72-9618-E4CB-1ABE-337975AC89A0}"/>
              </a:ext>
            </a:extLst>
          </p:cNvPr>
          <p:cNvSpPr txBox="1"/>
          <p:nvPr/>
        </p:nvSpPr>
        <p:spPr>
          <a:xfrm rot="16200000">
            <a:off x="-1826413" y="2286809"/>
            <a:ext cx="5176352" cy="602729"/>
          </a:xfrm>
          <a:prstGeom prst="rect">
            <a:avLst/>
          </a:prstGeom>
        </p:spPr>
        <p:txBody>
          <a:bodyPr wrap="square" lIns="0" tIns="0" rIns="0" bIns="0" rtlCol="0" anchor="t">
            <a:spAutoFit/>
          </a:bodyPr>
          <a:lstStyle/>
          <a:p>
            <a:pPr>
              <a:lnSpc>
                <a:spcPts val="4700"/>
              </a:lnSpc>
            </a:pPr>
            <a:r>
              <a:rPr lang="en-US" sz="4400" spc="53" dirty="0">
                <a:solidFill>
                  <a:srgbClr val="FFFFFF"/>
                </a:solidFill>
                <a:latin typeface="Libre Franklin Light"/>
              </a:rPr>
              <a:t>2024-25 Priorities</a:t>
            </a:r>
          </a:p>
        </p:txBody>
      </p:sp>
      <p:pic>
        <p:nvPicPr>
          <p:cNvPr id="3" name="Picture 2">
            <a:extLst>
              <a:ext uri="{FF2B5EF4-FFF2-40B4-BE49-F238E27FC236}">
                <a16:creationId xmlns:a16="http://schemas.microsoft.com/office/drawing/2014/main" id="{45D1EF91-7038-A82B-26FD-17C3EA81B67D}"/>
              </a:ext>
            </a:extLst>
          </p:cNvPr>
          <p:cNvPicPr>
            <a:picLocks noChangeAspect="1"/>
          </p:cNvPicPr>
          <p:nvPr/>
        </p:nvPicPr>
        <p:blipFill>
          <a:blip r:embed="rId4"/>
          <a:stretch>
            <a:fillRect/>
          </a:stretch>
        </p:blipFill>
        <p:spPr>
          <a:xfrm>
            <a:off x="1677040" y="816864"/>
            <a:ext cx="9588716" cy="5198400"/>
          </a:xfrm>
          <a:prstGeom prst="rect">
            <a:avLst/>
          </a:prstGeom>
        </p:spPr>
      </p:pic>
    </p:spTree>
    <p:extLst>
      <p:ext uri="{BB962C8B-B14F-4D97-AF65-F5344CB8AC3E}">
        <p14:creationId xmlns:p14="http://schemas.microsoft.com/office/powerpoint/2010/main" val="18174044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EE9B565-DBCE-CFB5-4835-A11DE64FCE8A}"/>
              </a:ext>
            </a:extLst>
          </p:cNvPr>
          <p:cNvSpPr/>
          <p:nvPr/>
        </p:nvSpPr>
        <p:spPr>
          <a:xfrm>
            <a:off x="-10435" y="0"/>
            <a:ext cx="5262111" cy="6870459"/>
          </a:xfrm>
          <a:prstGeom prst="rect">
            <a:avLst/>
          </a:prstGeom>
          <a:solidFill>
            <a:srgbClr val="00395B">
              <a:alpha val="85098"/>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Picture 4">
            <a:extLst>
              <a:ext uri="{FF2B5EF4-FFF2-40B4-BE49-F238E27FC236}">
                <a16:creationId xmlns:a16="http://schemas.microsoft.com/office/drawing/2014/main" id="{6DDA6F58-D4B3-266F-DEA1-D8683C85A62D}"/>
              </a:ext>
            </a:extLst>
          </p:cNvPr>
          <p:cNvPicPr>
            <a:picLocks noChangeAspect="1"/>
          </p:cNvPicPr>
          <p:nvPr/>
        </p:nvPicPr>
        <p:blipFill>
          <a:blip r:embed="rId3"/>
          <a:srcRect/>
          <a:stretch>
            <a:fillRect/>
          </a:stretch>
        </p:blipFill>
        <p:spPr>
          <a:xfrm>
            <a:off x="686594" y="5533982"/>
            <a:ext cx="1310835" cy="772916"/>
          </a:xfrm>
          <a:prstGeom prst="rect">
            <a:avLst/>
          </a:prstGeom>
        </p:spPr>
      </p:pic>
      <p:sp>
        <p:nvSpPr>
          <p:cNvPr id="3" name="TextBox 5">
            <a:extLst>
              <a:ext uri="{FF2B5EF4-FFF2-40B4-BE49-F238E27FC236}">
                <a16:creationId xmlns:a16="http://schemas.microsoft.com/office/drawing/2014/main" id="{79DBC05F-CA7B-E937-1A92-E47C7A609F18}"/>
              </a:ext>
            </a:extLst>
          </p:cNvPr>
          <p:cNvSpPr txBox="1"/>
          <p:nvPr/>
        </p:nvSpPr>
        <p:spPr>
          <a:xfrm>
            <a:off x="443909" y="2736723"/>
            <a:ext cx="3760698" cy="658770"/>
          </a:xfrm>
          <a:prstGeom prst="rect">
            <a:avLst/>
          </a:prstGeom>
        </p:spPr>
        <p:txBody>
          <a:bodyPr wrap="square" lIns="0" tIns="0" rIns="0" bIns="0" rtlCol="0" anchor="t">
            <a:spAutoFit/>
          </a:bodyPr>
          <a:lstStyle/>
          <a:p>
            <a:pPr>
              <a:lnSpc>
                <a:spcPts val="5600"/>
              </a:lnSpc>
            </a:pPr>
            <a:r>
              <a:rPr lang="en-US" sz="4400" b="1" dirty="0">
                <a:solidFill>
                  <a:srgbClr val="FFFFFF"/>
                </a:solidFill>
                <a:latin typeface="Lato Black" panose="020F0502020204030203" pitchFamily="34" charset="0"/>
                <a:ea typeface="Lato Black" panose="020F0502020204030203" pitchFamily="34" charset="0"/>
                <a:cs typeface="Lato Black" panose="020F0502020204030203" pitchFamily="34" charset="0"/>
              </a:rPr>
              <a:t>Expectations</a:t>
            </a:r>
          </a:p>
        </p:txBody>
      </p:sp>
      <p:sp>
        <p:nvSpPr>
          <p:cNvPr id="5" name="Rectangle 4">
            <a:extLst>
              <a:ext uri="{FF2B5EF4-FFF2-40B4-BE49-F238E27FC236}">
                <a16:creationId xmlns:a16="http://schemas.microsoft.com/office/drawing/2014/main" id="{91498ADC-5E47-7126-6E89-C5B0595155DC}"/>
              </a:ext>
            </a:extLst>
          </p:cNvPr>
          <p:cNvSpPr/>
          <p:nvPr/>
        </p:nvSpPr>
        <p:spPr>
          <a:xfrm>
            <a:off x="5631180" y="224303"/>
            <a:ext cx="5874226" cy="6401753"/>
          </a:xfrm>
          <a:prstGeom prst="rect">
            <a:avLst/>
          </a:prstGeom>
        </p:spPr>
        <p:txBody>
          <a:bodyPr wrap="square">
            <a:spAutoFit/>
          </a:bodyPr>
          <a:lstStyle/>
          <a:p>
            <a:pPr>
              <a:lnSpc>
                <a:spcPts val="3554"/>
              </a:lnSpc>
            </a:pPr>
            <a:endParaRPr lang="en-US" sz="2652" spc="53" dirty="0">
              <a:solidFill>
                <a:srgbClr val="176699"/>
              </a:solidFill>
              <a:latin typeface="Libre Franklin Light"/>
            </a:endParaRPr>
          </a:p>
          <a:p>
            <a:pPr marL="457200" lvl="0" indent="-457200">
              <a:buFont typeface="Arial" panose="020B0604020202020204" pitchFamily="34" charset="0"/>
              <a:buChar char="•"/>
            </a:pPr>
            <a:r>
              <a:rPr lang="en-US" sz="4000" spc="53" dirty="0">
                <a:solidFill>
                  <a:srgbClr val="176699"/>
                </a:solidFill>
                <a:latin typeface="Lato" panose="020F0502020204030203" pitchFamily="34" charset="0"/>
              </a:rPr>
              <a:t>Share the 2024-25 annual priorities with your teams, within the next 30 days, to build a common sense of purpose.</a:t>
            </a:r>
            <a:br>
              <a:rPr lang="en-US" sz="4000" spc="53" dirty="0">
                <a:solidFill>
                  <a:srgbClr val="176699"/>
                </a:solidFill>
                <a:latin typeface="Lato" panose="020F0502020204030203" pitchFamily="34" charset="0"/>
              </a:rPr>
            </a:br>
            <a:endParaRPr lang="en-CA" sz="4000" spc="53" dirty="0">
              <a:solidFill>
                <a:srgbClr val="176699"/>
              </a:solidFill>
              <a:latin typeface="Lato" panose="020F0502020204030203" pitchFamily="34" charset="0"/>
            </a:endParaRPr>
          </a:p>
          <a:p>
            <a:pPr marL="457200" lvl="0" indent="-457200">
              <a:buFont typeface="Arial" panose="020B0604020202020204" pitchFamily="34" charset="0"/>
              <a:buChar char="•"/>
            </a:pPr>
            <a:r>
              <a:rPr lang="en-US" sz="4000" spc="53" dirty="0">
                <a:solidFill>
                  <a:srgbClr val="176699"/>
                </a:solidFill>
                <a:latin typeface="Lato" panose="020F0502020204030203" pitchFamily="34" charset="0"/>
              </a:rPr>
              <a:t>Create individual goals within 60-90 days.</a:t>
            </a:r>
            <a:endParaRPr lang="en-US" sz="4000" dirty="0">
              <a:solidFill>
                <a:srgbClr val="176699"/>
              </a:solidFill>
              <a:latin typeface="Lato" panose="020F0502020204030203" pitchFamily="34" charset="0"/>
            </a:endParaRPr>
          </a:p>
          <a:p>
            <a:pPr marL="285750" indent="-285750">
              <a:buFont typeface="Arial" panose="020B0604020202020204" pitchFamily="34" charset="0"/>
              <a:buChar char="•"/>
            </a:pPr>
            <a:endParaRPr lang="en-US" sz="2000" dirty="0">
              <a:solidFill>
                <a:srgbClr val="176699"/>
              </a:solidFill>
              <a:latin typeface="Work Sans"/>
            </a:endParaRPr>
          </a:p>
        </p:txBody>
      </p:sp>
    </p:spTree>
    <p:extLst>
      <p:ext uri="{BB962C8B-B14F-4D97-AF65-F5344CB8AC3E}">
        <p14:creationId xmlns:p14="http://schemas.microsoft.com/office/powerpoint/2010/main" val="2539195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EE9B565-DBCE-CFB5-4835-A11DE64FCE8A}"/>
              </a:ext>
            </a:extLst>
          </p:cNvPr>
          <p:cNvSpPr/>
          <p:nvPr/>
        </p:nvSpPr>
        <p:spPr>
          <a:xfrm>
            <a:off x="-10435" y="0"/>
            <a:ext cx="5262111" cy="6870459"/>
          </a:xfrm>
          <a:prstGeom prst="rect">
            <a:avLst/>
          </a:prstGeom>
          <a:solidFill>
            <a:srgbClr val="00395B">
              <a:alpha val="85098"/>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Picture 4">
            <a:extLst>
              <a:ext uri="{FF2B5EF4-FFF2-40B4-BE49-F238E27FC236}">
                <a16:creationId xmlns:a16="http://schemas.microsoft.com/office/drawing/2014/main" id="{6DDA6F58-D4B3-266F-DEA1-D8683C85A62D}"/>
              </a:ext>
            </a:extLst>
          </p:cNvPr>
          <p:cNvPicPr>
            <a:picLocks noChangeAspect="1"/>
          </p:cNvPicPr>
          <p:nvPr/>
        </p:nvPicPr>
        <p:blipFill>
          <a:blip r:embed="rId3"/>
          <a:srcRect/>
          <a:stretch>
            <a:fillRect/>
          </a:stretch>
        </p:blipFill>
        <p:spPr>
          <a:xfrm>
            <a:off x="686594" y="5533982"/>
            <a:ext cx="1310835" cy="772916"/>
          </a:xfrm>
          <a:prstGeom prst="rect">
            <a:avLst/>
          </a:prstGeom>
        </p:spPr>
      </p:pic>
      <p:pic>
        <p:nvPicPr>
          <p:cNvPr id="9" name="Picture 8"/>
          <p:cNvPicPr/>
          <p:nvPr/>
        </p:nvPicPr>
        <p:blipFill rotWithShape="1">
          <a:blip r:embed="rId4"/>
          <a:srcRect l="55036" t="17822" r="6561" b="7864"/>
          <a:stretch/>
        </p:blipFill>
        <p:spPr bwMode="auto">
          <a:xfrm>
            <a:off x="5251677" y="0"/>
            <a:ext cx="6940324" cy="3681823"/>
          </a:xfrm>
          <a:prstGeom prst="rect">
            <a:avLst/>
          </a:prstGeom>
          <a:ln>
            <a:noFill/>
          </a:ln>
          <a:extLst>
            <a:ext uri="{53640926-AAD7-44D8-BBD7-CCE9431645EC}">
              <a14:shadowObscured xmlns:a14="http://schemas.microsoft.com/office/drawing/2010/main"/>
            </a:ext>
          </a:extLst>
        </p:spPr>
      </p:pic>
      <p:sp>
        <p:nvSpPr>
          <p:cNvPr id="3" name="TextBox 5">
            <a:extLst>
              <a:ext uri="{FF2B5EF4-FFF2-40B4-BE49-F238E27FC236}">
                <a16:creationId xmlns:a16="http://schemas.microsoft.com/office/drawing/2014/main" id="{79DBC05F-CA7B-E937-1A92-E47C7A609F18}"/>
              </a:ext>
            </a:extLst>
          </p:cNvPr>
          <p:cNvSpPr txBox="1"/>
          <p:nvPr/>
        </p:nvSpPr>
        <p:spPr>
          <a:xfrm>
            <a:off x="443909" y="2736723"/>
            <a:ext cx="6786772" cy="1376915"/>
          </a:xfrm>
          <a:prstGeom prst="rect">
            <a:avLst/>
          </a:prstGeom>
        </p:spPr>
        <p:txBody>
          <a:bodyPr lIns="0" tIns="0" rIns="0" bIns="0" rtlCol="0" anchor="t">
            <a:spAutoFit/>
          </a:bodyPr>
          <a:lstStyle/>
          <a:p>
            <a:pPr>
              <a:lnSpc>
                <a:spcPts val="5600"/>
              </a:lnSpc>
            </a:pPr>
            <a:r>
              <a:rPr lang="en-US" sz="4400" b="1" dirty="0">
                <a:solidFill>
                  <a:srgbClr val="FFFFFF"/>
                </a:solidFill>
                <a:latin typeface="Lato Black" panose="020F0502020204030203" pitchFamily="34" charset="0"/>
                <a:ea typeface="Lato Black" panose="020F0502020204030203" pitchFamily="34" charset="0"/>
                <a:cs typeface="Lato Black" panose="020F0502020204030203" pitchFamily="34" charset="0"/>
              </a:rPr>
              <a:t>Supports and</a:t>
            </a:r>
            <a:br>
              <a:rPr lang="en-US" sz="4400" b="1" dirty="0">
                <a:solidFill>
                  <a:srgbClr val="FFFFFF"/>
                </a:solidFill>
                <a:latin typeface="Lato Black" panose="020F0502020204030203" pitchFamily="34" charset="0"/>
                <a:ea typeface="Lato Black" panose="020F0502020204030203" pitchFamily="34" charset="0"/>
                <a:cs typeface="Lato Black" panose="020F0502020204030203" pitchFamily="34" charset="0"/>
              </a:rPr>
            </a:br>
            <a:r>
              <a:rPr lang="en-US" sz="4400" b="1" dirty="0">
                <a:solidFill>
                  <a:srgbClr val="FFFFFF"/>
                </a:solidFill>
                <a:latin typeface="Lato Black" panose="020F0502020204030203" pitchFamily="34" charset="0"/>
                <a:ea typeface="Lato Black" panose="020F0502020204030203" pitchFamily="34" charset="0"/>
                <a:cs typeface="Lato Black" panose="020F0502020204030203" pitchFamily="34" charset="0"/>
              </a:rPr>
              <a:t>tools</a:t>
            </a:r>
          </a:p>
        </p:txBody>
      </p:sp>
      <p:pic>
        <p:nvPicPr>
          <p:cNvPr id="8" name="Picture 7" descr="A screenshot of a computer&#10;&#10;Description automatically generated">
            <a:extLst>
              <a:ext uri="{FF2B5EF4-FFF2-40B4-BE49-F238E27FC236}">
                <a16:creationId xmlns:a16="http://schemas.microsoft.com/office/drawing/2014/main" id="{D52F63AF-9AB7-51CC-ED24-8EAA3B64D781}"/>
              </a:ext>
            </a:extLst>
          </p:cNvPr>
          <p:cNvPicPr>
            <a:picLocks noChangeAspect="1"/>
          </p:cNvPicPr>
          <p:nvPr/>
        </p:nvPicPr>
        <p:blipFill>
          <a:blip r:embed="rId5"/>
          <a:stretch>
            <a:fillRect/>
          </a:stretch>
        </p:blipFill>
        <p:spPr>
          <a:xfrm>
            <a:off x="5327442" y="2941794"/>
            <a:ext cx="6400970" cy="3564000"/>
          </a:xfrm>
          <a:prstGeom prst="rect">
            <a:avLst/>
          </a:prstGeom>
          <a:solidFill>
            <a:srgbClr val="FFFFFF">
              <a:shade val="85000"/>
            </a:srgbClr>
          </a:solidFill>
          <a:ln w="31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06726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9A49CA7-0849-97A8-FE0A-0F5B28F337CB}"/>
              </a:ext>
            </a:extLst>
          </p:cNvPr>
          <p:cNvPicPr>
            <a:picLocks noChangeAspect="1"/>
          </p:cNvPicPr>
          <p:nvPr/>
        </p:nvPicPr>
        <p:blipFill rotWithShape="1">
          <a:blip r:embed="rId3"/>
          <a:srcRect l="22448" r="22559"/>
          <a:stretch/>
        </p:blipFill>
        <p:spPr>
          <a:xfrm>
            <a:off x="-1" y="0"/>
            <a:ext cx="12192001" cy="6858000"/>
          </a:xfrm>
          <a:prstGeom prst="rect">
            <a:avLst/>
          </a:prstGeom>
        </p:spPr>
      </p:pic>
      <p:sp>
        <p:nvSpPr>
          <p:cNvPr id="12" name="Rectangle 11">
            <a:extLst>
              <a:ext uri="{FF2B5EF4-FFF2-40B4-BE49-F238E27FC236}">
                <a16:creationId xmlns:a16="http://schemas.microsoft.com/office/drawing/2014/main" id="{8C5FC74B-CB29-9E2A-4FE9-7442984417FD}"/>
              </a:ext>
            </a:extLst>
          </p:cNvPr>
          <p:cNvSpPr/>
          <p:nvPr/>
        </p:nvSpPr>
        <p:spPr>
          <a:xfrm>
            <a:off x="1" y="5044529"/>
            <a:ext cx="12191999" cy="1815882"/>
          </a:xfrm>
          <a:prstGeom prst="rect">
            <a:avLst/>
          </a:prstGeom>
          <a:solidFill>
            <a:srgbClr val="00395B">
              <a:alpha val="75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a:extLst>
              <a:ext uri="{FF2B5EF4-FFF2-40B4-BE49-F238E27FC236}">
                <a16:creationId xmlns:a16="http://schemas.microsoft.com/office/drawing/2014/main" id="{9B5DEBF2-D816-4881-F96C-D051426AE2F4}"/>
              </a:ext>
            </a:extLst>
          </p:cNvPr>
          <p:cNvSpPr txBox="1"/>
          <p:nvPr/>
        </p:nvSpPr>
        <p:spPr>
          <a:xfrm>
            <a:off x="2315583" y="5279105"/>
            <a:ext cx="7103058" cy="1384225"/>
          </a:xfrm>
          <a:prstGeom prst="rect">
            <a:avLst/>
          </a:prstGeom>
        </p:spPr>
        <p:txBody>
          <a:bodyPr wrap="square" lIns="0" tIns="0" rIns="0" bIns="0" rtlCol="0" anchor="t">
            <a:spAutoFit/>
          </a:bodyPr>
          <a:lstStyle/>
          <a:p>
            <a:pPr>
              <a:lnSpc>
                <a:spcPts val="5600"/>
              </a:lnSpc>
            </a:pPr>
            <a:r>
              <a:rPr lang="en-CA" sz="4666" b="1" dirty="0">
                <a:solidFill>
                  <a:srgbClr val="FFFFFF"/>
                </a:solidFill>
                <a:latin typeface="Lato Black" panose="020F0502020204030203" pitchFamily="34" charset="0"/>
              </a:rPr>
              <a:t>Huy </a:t>
            </a:r>
            <a:r>
              <a:rPr lang="en-CA" sz="4666" b="1" dirty="0" err="1">
                <a:solidFill>
                  <a:srgbClr val="FFFFFF"/>
                </a:solidFill>
                <a:latin typeface="Lato Black" panose="020F0502020204030203" pitchFamily="34" charset="0"/>
              </a:rPr>
              <a:t>tseep</a:t>
            </a:r>
            <a:r>
              <a:rPr lang="en-CA" sz="4666" b="1" dirty="0">
                <a:solidFill>
                  <a:srgbClr val="FFFFFF"/>
                </a:solidFill>
                <a:latin typeface="Lato Black" panose="020F0502020204030203" pitchFamily="34" charset="0"/>
              </a:rPr>
              <a:t> </a:t>
            </a:r>
            <a:r>
              <a:rPr lang="en-CA" sz="4666" b="1" dirty="0" err="1">
                <a:solidFill>
                  <a:srgbClr val="FFFFFF"/>
                </a:solidFill>
                <a:latin typeface="Lato Black" panose="020F0502020204030203" pitchFamily="34" charset="0"/>
              </a:rPr>
              <a:t>q’u</a:t>
            </a:r>
            <a:r>
              <a:rPr lang="en-CA" sz="4666" b="1" dirty="0">
                <a:solidFill>
                  <a:srgbClr val="FFFFFF"/>
                </a:solidFill>
                <a:latin typeface="Lato Black" panose="020F0502020204030203" pitchFamily="34" charset="0"/>
              </a:rPr>
              <a:t>. </a:t>
            </a:r>
            <a:br>
              <a:rPr lang="en-CA" sz="4400" b="0" i="0" u="sng" dirty="0">
                <a:solidFill>
                  <a:srgbClr val="01003F"/>
                </a:solidFill>
                <a:effectLst/>
                <a:latin typeface="Arial" panose="020B0604020202020204" pitchFamily="34" charset="0"/>
              </a:rPr>
            </a:br>
            <a:r>
              <a:rPr lang="en-US" sz="4666" b="1" dirty="0">
                <a:solidFill>
                  <a:srgbClr val="FFFFFF"/>
                </a:solidFill>
                <a:latin typeface="Lato Black" panose="020F0502020204030203" pitchFamily="34" charset="0"/>
                <a:ea typeface="Lato Black" panose="020F0502020204030203" pitchFamily="34" charset="0"/>
                <a:cs typeface="Lato Black" panose="020F0502020204030203" pitchFamily="34" charset="0"/>
              </a:rPr>
              <a:t>Thank you</a:t>
            </a:r>
          </a:p>
        </p:txBody>
      </p:sp>
      <p:pic>
        <p:nvPicPr>
          <p:cNvPr id="14" name="Picture 4">
            <a:extLst>
              <a:ext uri="{FF2B5EF4-FFF2-40B4-BE49-F238E27FC236}">
                <a16:creationId xmlns:a16="http://schemas.microsoft.com/office/drawing/2014/main" id="{116BB025-624D-6BB9-0B71-41577020531F}"/>
              </a:ext>
            </a:extLst>
          </p:cNvPr>
          <p:cNvPicPr>
            <a:picLocks noChangeAspect="1"/>
          </p:cNvPicPr>
          <p:nvPr/>
        </p:nvPicPr>
        <p:blipFill>
          <a:blip r:embed="rId4"/>
          <a:srcRect/>
          <a:stretch>
            <a:fillRect/>
          </a:stretch>
        </p:blipFill>
        <p:spPr>
          <a:xfrm>
            <a:off x="686594" y="5768983"/>
            <a:ext cx="1310835" cy="772916"/>
          </a:xfrm>
          <a:prstGeom prst="rect">
            <a:avLst/>
          </a:prstGeom>
        </p:spPr>
      </p:pic>
    </p:spTree>
    <p:extLst>
      <p:ext uri="{BB962C8B-B14F-4D97-AF65-F5344CB8AC3E}">
        <p14:creationId xmlns:p14="http://schemas.microsoft.com/office/powerpoint/2010/main" val="115439458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EB184FFB9C48E4EA2D7AD02E3A6AC45" ma:contentTypeVersion="1" ma:contentTypeDescription="Create a new document." ma:contentTypeScope="" ma:versionID="e284a057cdfabb98dd909cccfd7c9d46">
  <xsd:schema xmlns:xsd="http://www.w3.org/2001/XMLSchema" xmlns:xs="http://www.w3.org/2001/XMLSchema" xmlns:p="http://schemas.microsoft.com/office/2006/metadata/properties" xmlns:ns2="8f465f74-210a-434f-ba5d-d7fe763e8178" targetNamespace="http://schemas.microsoft.com/office/2006/metadata/properties" ma:root="true" ma:fieldsID="72831c28f7a06bfbff68455aeb335c95" ns2:_="">
    <xsd:import namespace="8f465f74-210a-434f-ba5d-d7fe763e8178"/>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f465f74-210a-434f-ba5d-d7fe763e817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8E134D7-BA5F-494C-AA47-67EE69766553}"/>
</file>

<file path=customXml/itemProps2.xml><?xml version="1.0" encoding="utf-8"?>
<ds:datastoreItem xmlns:ds="http://schemas.openxmlformats.org/officeDocument/2006/customXml" ds:itemID="{987CE5B2-B1A9-43AD-81ED-506D0EF57261}">
  <ds:schemaRefs>
    <ds:schemaRef ds:uri="http://schemas.microsoft.com/sharepoint/v3/contenttype/forms"/>
  </ds:schemaRefs>
</ds:datastoreItem>
</file>

<file path=customXml/itemProps3.xml><?xml version="1.0" encoding="utf-8"?>
<ds:datastoreItem xmlns:ds="http://schemas.openxmlformats.org/officeDocument/2006/customXml" ds:itemID="{DAAED5E3-16E6-4CC7-AFB8-2D1AF3511920}">
  <ds:schemaRefs>
    <ds:schemaRef ds:uri="http://schemas.microsoft.com/office/2006/metadata/properties"/>
    <ds:schemaRef ds:uri="http://www.w3.org/XML/1998/namespace"/>
    <ds:schemaRef ds:uri="c28b4376-4f21-4e63-8f22-a6a5b4f07ed5"/>
    <ds:schemaRef ds:uri="http://schemas.openxmlformats.org/package/2006/metadata/core-properties"/>
    <ds:schemaRef ds:uri="http://schemas.microsoft.com/office/2006/documentManagement/types"/>
    <ds:schemaRef ds:uri="http://purl.org/dc/dcmitype/"/>
    <ds:schemaRef ds:uri="http://purl.org/dc/elements/1.1/"/>
    <ds:schemaRef ds:uri="http://schemas.microsoft.com/office/infopath/2007/PartnerControls"/>
    <ds:schemaRef ds:uri="47492b61-9a04-4ae7-a60b-a0380224a1cc"/>
    <ds:schemaRef ds:uri="http://purl.org/dc/terms/"/>
  </ds:schemaRefs>
</ds:datastoreItem>
</file>

<file path=docProps/app.xml><?xml version="1.0" encoding="utf-8"?>
<Properties xmlns="http://schemas.openxmlformats.org/officeDocument/2006/extended-properties" xmlns:vt="http://schemas.openxmlformats.org/officeDocument/2006/docPropsVTypes">
  <TotalTime>46713</TotalTime>
  <Words>3194</Words>
  <Application>Microsoft Office PowerPoint</Application>
  <PresentationFormat>Widescreen</PresentationFormat>
  <Paragraphs>288</Paragraphs>
  <Slides>12</Slides>
  <Notes>12</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12</vt:i4>
      </vt:variant>
    </vt:vector>
  </HeadingPairs>
  <TitlesOfParts>
    <vt:vector size="27" baseType="lpstr">
      <vt:lpstr>Segoe UI</vt:lpstr>
      <vt:lpstr>Libre Franklin Light</vt:lpstr>
      <vt:lpstr>Wingdings</vt:lpstr>
      <vt:lpstr>Calibri Light</vt:lpstr>
      <vt:lpstr>Symbol</vt:lpstr>
      <vt:lpstr>Lato</vt:lpstr>
      <vt:lpstr>Calibri</vt:lpstr>
      <vt:lpstr>Work Sans</vt:lpstr>
      <vt:lpstr>Times New Roman</vt:lpstr>
      <vt:lpstr>Arial</vt:lpstr>
      <vt:lpstr>Lato Light</vt:lpstr>
      <vt:lpstr>Lato Black</vt:lpstr>
      <vt:lpstr>Libre Franklin</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Stephen Mullally</dc:creator>
  <cp:lastModifiedBy>Soper, Glynis [ISLH]</cp:lastModifiedBy>
  <cp:revision>235</cp:revision>
  <dcterms:created xsi:type="dcterms:W3CDTF">2023-03-21T16:43:50Z</dcterms:created>
  <dcterms:modified xsi:type="dcterms:W3CDTF">2024-04-12T23:44:49Z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0x0101000EB184FFB9C48E4EA2D7AD02E3A6AC45</vt:lpwstr>
  </property>
</Properties>
</file>