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1pPr>
    <a:lvl2pPr marL="0" marR="0" indent="4572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2pPr>
    <a:lvl3pPr marL="0" marR="0" indent="9144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3pPr>
    <a:lvl4pPr marL="0" marR="0" indent="13716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4pPr>
    <a:lvl5pPr marL="0" marR="0" indent="18288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5pPr>
    <a:lvl6pPr marL="0" marR="0" indent="22860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6pPr>
    <a:lvl7pPr marL="0" marR="0" indent="27432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7pPr>
    <a:lvl8pPr marL="0" marR="0" indent="32004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8pPr>
    <a:lvl9pPr marL="0" marR="0" indent="3657600" algn="ctr" defTabSz="821531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b="0" baseline="0" cap="none" i="0" spc="-26" strike="noStrike" sz="2600" u="none" kumimoji="0" normalizeH="0">
        <a:ln>
          <a:noFill/>
        </a:ln>
        <a:solidFill>
          <a:srgbClr val="000000"/>
        </a:solidFill>
        <a:effectLst/>
        <a:uFillTx/>
        <a:latin typeface="Graphik Compact Regular"/>
        <a:ea typeface="Graphik Compact Regular"/>
        <a:cs typeface="Graphik Compact Regular"/>
        <a:sym typeface="Graphik Compac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EFA07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254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254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3712597"/>
              <a:satOff val="-23099"/>
              <a:lumOff val="5802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9BCEF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2871FF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D1F6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E7FE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wholeTbl>
    <a:band2H>
      <a:tcTxStyle b="def" i="def"/>
      <a:tcStyle>
        <a:tcBdr/>
        <a:fill>
          <a:solidFill>
            <a:srgbClr val="EAEAEA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9" name="Shape 15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Titre de présentation</a:t>
            </a:r>
          </a:p>
        </p:txBody>
      </p:sp>
      <p:sp>
        <p:nvSpPr>
          <p:cNvPr id="12" name="Texte niveau 1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Sous-titre de présentation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ersonne souriante portant des lunettes de soleil et un haut jaune devant un fond bleu sarcelle"/>
          <p:cNvSpPr/>
          <p:nvPr>
            <p:ph type="pic" idx="21"/>
          </p:nvPr>
        </p:nvSpPr>
        <p:spPr>
          <a:xfrm>
            <a:off x="-685800" y="-6146800"/>
            <a:ext cx="34201100" cy="2008998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Titre de présentation"/>
          <p:cNvSpPr txBox="1"/>
          <p:nvPr>
            <p:ph type="title" hasCustomPrompt="1"/>
          </p:nvPr>
        </p:nvSpPr>
        <p:spPr>
          <a:xfrm>
            <a:off x="1295400" y="4384675"/>
            <a:ext cx="21869400" cy="4699000"/>
          </a:xfrm>
          <a:prstGeom prst="rect">
            <a:avLst/>
          </a:prstGeom>
        </p:spPr>
        <p:txBody>
          <a:bodyPr/>
          <a:lstStyle/>
          <a:p>
            <a:pPr/>
            <a:r>
              <a:t>Titre de présentation</a:t>
            </a:r>
          </a:p>
        </p:txBody>
      </p:sp>
      <p:sp>
        <p:nvSpPr>
          <p:cNvPr id="22" name="Texte niveau 1…"/>
          <p:cNvSpPr txBox="1"/>
          <p:nvPr>
            <p:ph type="body" sz="quarter" idx="1" hasCustomPrompt="1"/>
          </p:nvPr>
        </p:nvSpPr>
        <p:spPr>
          <a:xfrm>
            <a:off x="1295400" y="9268776"/>
            <a:ext cx="21869400" cy="1422714"/>
          </a:xfrm>
          <a:prstGeom prst="rect">
            <a:avLst/>
          </a:prstGeom>
        </p:spPr>
        <p:txBody>
          <a:bodyPr/>
          <a:lstStyle/>
          <a:p>
            <a:pPr/>
            <a:r>
              <a:t>Sous-titre de présentation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hoto - autr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ue de côté d’une personne portant une veste à capuchon jaune devant des volets jaunes"/>
          <p:cNvSpPr/>
          <p:nvPr>
            <p:ph type="pic" idx="21"/>
          </p:nvPr>
        </p:nvSpPr>
        <p:spPr>
          <a:xfrm>
            <a:off x="8922063" y="-1"/>
            <a:ext cx="20573998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1" name="Titre de diapositive"/>
          <p:cNvSpPr txBox="1"/>
          <p:nvPr>
            <p:ph type="title" hasCustomPrompt="1"/>
          </p:nvPr>
        </p:nvSpPr>
        <p:spPr>
          <a:xfrm>
            <a:off x="1295400" y="3743016"/>
            <a:ext cx="11442700" cy="5334001"/>
          </a:xfrm>
          <a:prstGeom prst="rect">
            <a:avLst/>
          </a:prstGeom>
        </p:spPr>
        <p:txBody>
          <a:bodyPr/>
          <a:lstStyle/>
          <a:p>
            <a:pPr/>
            <a:r>
              <a:t>Titre de diapositive</a:t>
            </a:r>
          </a:p>
        </p:txBody>
      </p:sp>
      <p:sp>
        <p:nvSpPr>
          <p:cNvPr id="32" name="Texte niveau 1…"/>
          <p:cNvSpPr txBox="1"/>
          <p:nvPr>
            <p:ph type="body" sz="quarter" idx="1" hasCustomPrompt="1"/>
          </p:nvPr>
        </p:nvSpPr>
        <p:spPr>
          <a:xfrm>
            <a:off x="1295400" y="9271000"/>
            <a:ext cx="11442700" cy="3175000"/>
          </a:xfrm>
          <a:prstGeom prst="rect">
            <a:avLst/>
          </a:prstGeom>
        </p:spPr>
        <p:txBody>
          <a:bodyPr/>
          <a:lstStyle/>
          <a:p>
            <a:pPr/>
            <a:r>
              <a:t>Sous-titre de la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Auteur et date"/>
          <p:cNvSpPr txBox="1"/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41" name="Sous-titre de la diapositive"/>
          <p:cNvSpPr txBox="1"/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pPr/>
            <a:r>
              <a:t>Sous-titre de la diapositive</a:t>
            </a:r>
          </a:p>
        </p:txBody>
      </p:sp>
      <p:sp>
        <p:nvSpPr>
          <p:cNvPr id="4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pc="-44" sz="220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43" name="Titre de diapositive"/>
          <p:cNvSpPr txBox="1"/>
          <p:nvPr>
            <p:ph type="title" hasCustomPrompt="1"/>
          </p:nvPr>
        </p:nvSpPr>
        <p:spPr>
          <a:xfrm>
            <a:off x="1295400" y="1620697"/>
            <a:ext cx="21869400" cy="1778386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Titre de diapositive</a:t>
            </a:r>
          </a:p>
        </p:txBody>
      </p:sp>
      <p:sp>
        <p:nvSpPr>
          <p:cNvPr id="44" name="Texte niveau 1…"/>
          <p:cNvSpPr txBox="1"/>
          <p:nvPr>
            <p:ph type="body" idx="1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300"/>
              </a:spcBef>
              <a:defRPr cap="none" spc="0" sz="4000"/>
            </a:lvl1pPr>
            <a:lvl2pPr defTabSz="584200">
              <a:spcBef>
                <a:spcPts val="3300"/>
              </a:spcBef>
              <a:defRPr cap="none" spc="0" sz="4000"/>
            </a:lvl2pPr>
            <a:lvl3pPr defTabSz="584200">
              <a:spcBef>
                <a:spcPts val="3300"/>
              </a:spcBef>
              <a:defRPr cap="none" spc="0" sz="4000"/>
            </a:lvl3pPr>
            <a:lvl4pPr defTabSz="584200">
              <a:spcBef>
                <a:spcPts val="3300"/>
              </a:spcBef>
              <a:defRPr cap="none" spc="0" sz="4000"/>
            </a:lvl4pPr>
            <a:lvl5pPr defTabSz="584200">
              <a:spcBef>
                <a:spcPts val="3300"/>
              </a:spcBef>
              <a:defRPr cap="none" spc="0" sz="4000"/>
            </a:lvl5pPr>
          </a:lstStyle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uméro de diapositive"/>
          <p:cNvSpPr txBox="1"/>
          <p:nvPr>
            <p:ph type="sldNum" sz="quarter" idx="2"/>
          </p:nvPr>
        </p:nvSpPr>
        <p:spPr>
          <a:xfrm>
            <a:off x="22793706" y="12981031"/>
            <a:ext cx="361189" cy="40411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uteur et date"/>
          <p:cNvSpPr txBox="1"/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53" name="Texte niveau 1…"/>
          <p:cNvSpPr txBox="1"/>
          <p:nvPr>
            <p:ph type="body" idx="1" hasCustomPrompt="1"/>
          </p:nvPr>
        </p:nvSpPr>
        <p:spPr>
          <a:xfrm>
            <a:off x="1295400" y="5270500"/>
            <a:ext cx="21869400" cy="7135317"/>
          </a:xfrm>
          <a:prstGeom prst="rect">
            <a:avLst/>
          </a:prstGeom>
        </p:spPr>
        <p:txBody>
          <a:bodyPr numCol="2" spcCol="1093469"/>
          <a:lstStyle>
            <a:lvl1pPr defTabSz="584200">
              <a:spcBef>
                <a:spcPts val="3300"/>
              </a:spcBef>
              <a:defRPr cap="none" spc="0" sz="4000"/>
            </a:lvl1pPr>
            <a:lvl2pPr defTabSz="584200">
              <a:spcBef>
                <a:spcPts val="3300"/>
              </a:spcBef>
              <a:defRPr cap="none" spc="0" sz="4000"/>
            </a:lvl2pPr>
            <a:lvl3pPr defTabSz="584200">
              <a:spcBef>
                <a:spcPts val="3300"/>
              </a:spcBef>
              <a:defRPr cap="none" spc="0" sz="4000"/>
            </a:lvl3pPr>
            <a:lvl4pPr defTabSz="584200">
              <a:spcBef>
                <a:spcPts val="3300"/>
              </a:spcBef>
              <a:defRPr cap="none" spc="0" sz="4000"/>
            </a:lvl4pPr>
            <a:lvl5pPr defTabSz="584200">
              <a:spcBef>
                <a:spcPts val="3300"/>
              </a:spcBef>
              <a:defRPr cap="none" spc="0" sz="4000"/>
            </a:lvl5pPr>
          </a:lstStyle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4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pc="-44" sz="220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5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ersonne portant un haut bleu et affichant un grand sourire devant un mur bleu"/>
          <p:cNvSpPr/>
          <p:nvPr>
            <p:ph type="pic" idx="21"/>
          </p:nvPr>
        </p:nvSpPr>
        <p:spPr>
          <a:xfrm>
            <a:off x="10236489" y="-1"/>
            <a:ext cx="2056146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Texte niveau 1…"/>
          <p:cNvSpPr txBox="1"/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300"/>
              </a:spcBef>
              <a:defRPr cap="none" spc="0" sz="4000"/>
            </a:lvl1pPr>
            <a:lvl2pPr defTabSz="584200">
              <a:spcBef>
                <a:spcPts val="3300"/>
              </a:spcBef>
              <a:defRPr cap="none" spc="0" sz="4000"/>
            </a:lvl2pPr>
            <a:lvl3pPr defTabSz="584200">
              <a:spcBef>
                <a:spcPts val="3300"/>
              </a:spcBef>
              <a:defRPr cap="none" spc="0" sz="4000"/>
            </a:lvl3pPr>
            <a:lvl4pPr defTabSz="584200">
              <a:spcBef>
                <a:spcPts val="3300"/>
              </a:spcBef>
              <a:defRPr cap="none" spc="0" sz="4000"/>
            </a:lvl4pPr>
            <a:lvl5pPr defTabSz="584200">
              <a:spcBef>
                <a:spcPts val="3300"/>
              </a:spcBef>
              <a:defRPr cap="none" spc="0" sz="4000"/>
            </a:lvl5pPr>
          </a:lstStyle>
          <a:p>
            <a:pPr/>
            <a:r>
              <a:t>Texte de puce de diapositive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pc="-44" sz="220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65" name="Auteur et date"/>
          <p:cNvSpPr txBox="1"/>
          <p:nvPr>
            <p:ph type="body" sz="quarter" idx="22" hasCustomPrompt="1"/>
          </p:nvPr>
        </p:nvSpPr>
        <p:spPr>
          <a:xfrm>
            <a:off x="1295400" y="12955885"/>
            <a:ext cx="114427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66" name="Titre de diapositive"/>
          <p:cNvSpPr txBox="1"/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Titre de diapositive</a:t>
            </a:r>
          </a:p>
        </p:txBody>
      </p:sp>
      <p:sp>
        <p:nvSpPr>
          <p:cNvPr id="67" name="Sous-titre de la diapositive"/>
          <p:cNvSpPr txBox="1"/>
          <p:nvPr>
            <p:ph type="body" sz="quarter" idx="23" hasCustomPrompt="1"/>
          </p:nvPr>
        </p:nvSpPr>
        <p:spPr>
          <a:xfrm>
            <a:off x="1295400" y="4092575"/>
            <a:ext cx="11442701" cy="678372"/>
          </a:xfrm>
          <a:prstGeom prst="rect">
            <a:avLst/>
          </a:prstGeom>
        </p:spPr>
        <p:txBody>
          <a:bodyPr/>
          <a:lstStyle>
            <a:lvl1pPr defTabSz="566674">
              <a:defRPr spc="-101" sz="3395"/>
            </a:lvl1pPr>
          </a:lstStyle>
          <a:p>
            <a:pPr/>
            <a:r>
              <a:t>Sous-titre de la diapositive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re de section"/>
          <p:cNvSpPr txBox="1"/>
          <p:nvPr>
            <p:ph type="title" hasCustomPrompt="1"/>
          </p:nvPr>
        </p:nvSpPr>
        <p:spPr>
          <a:xfrm>
            <a:off x="1295400" y="5404408"/>
            <a:ext cx="21869400" cy="2881785"/>
          </a:xfrm>
          <a:prstGeom prst="rect">
            <a:avLst/>
          </a:prstGeom>
        </p:spPr>
        <p:txBody>
          <a:bodyPr anchor="ctr"/>
          <a:lstStyle>
            <a:lvl1pPr defTabSz="825500">
              <a:defRPr spc="-408" sz="10200"/>
            </a:lvl1pPr>
          </a:lstStyle>
          <a:p>
            <a:pPr/>
            <a:r>
              <a:t>Titre de section</a:t>
            </a:r>
          </a:p>
        </p:txBody>
      </p:sp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uniquem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Auteur et date"/>
          <p:cNvSpPr txBox="1"/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84" name="Sous-titre de la diapositive"/>
          <p:cNvSpPr txBox="1"/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pPr/>
            <a:r>
              <a:t>Sous-titre de la diapositive </a:t>
            </a:r>
          </a:p>
        </p:txBody>
      </p:sp>
      <p:sp>
        <p:nvSpPr>
          <p:cNvPr id="8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pc="-44" sz="220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86" name="Titre de diapositive"/>
          <p:cNvSpPr txBox="1"/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Titre de diapositive</a:t>
            </a:r>
          </a:p>
        </p:txBody>
      </p:sp>
      <p:sp>
        <p:nvSpPr>
          <p:cNvPr id="8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Auteur et date"/>
          <p:cNvSpPr txBox="1"/>
          <p:nvPr>
            <p:ph type="body" sz="quarter" idx="21" hasCustomPrompt="1"/>
          </p:nvPr>
        </p:nvSpPr>
        <p:spPr>
          <a:xfrm>
            <a:off x="1295400" y="12955885"/>
            <a:ext cx="21869400" cy="429261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3200"/>
              </a:spcBef>
              <a:defRPr spc="-59" sz="2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95" name="Agenda - sous-titre"/>
          <p:cNvSpPr txBox="1"/>
          <p:nvPr>
            <p:ph type="body" sz="quarter" idx="22" hasCustomPrompt="1"/>
          </p:nvPr>
        </p:nvSpPr>
        <p:spPr>
          <a:xfrm>
            <a:off x="1295400" y="3543455"/>
            <a:ext cx="21869400" cy="694056"/>
          </a:xfrm>
          <a:prstGeom prst="rect">
            <a:avLst/>
          </a:prstGeom>
        </p:spPr>
        <p:txBody>
          <a:bodyPr/>
          <a:lstStyle/>
          <a:p>
            <a:pPr/>
            <a:r>
              <a:t>Agenda - sous-titre</a:t>
            </a:r>
          </a:p>
        </p:txBody>
      </p:sp>
      <p:sp>
        <p:nvSpPr>
          <p:cNvPr id="96" name="Texte niveau 1…"/>
          <p:cNvSpPr txBox="1"/>
          <p:nvPr>
            <p:ph type="body" idx="1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1pPr>
            <a:lvl2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2pPr>
            <a:lvl3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3pPr>
            <a:lvl4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4pPr>
            <a:lvl5pPr defTabSz="825500">
              <a:spcBef>
                <a:spcPts val="3200"/>
              </a:spcBef>
              <a:defRPr b="1" cap="none" spc="-53" sz="5400" u="sng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Points à l’ordre du jour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pc="-44" sz="220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98" name="Agenda - titre"/>
          <p:cNvSpPr txBox="1"/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pc="-400" sz="10000"/>
            </a:lvl1pPr>
          </a:lstStyle>
          <a:p>
            <a:pPr/>
            <a:r>
              <a:t>Agenda - titre</a:t>
            </a:r>
          </a:p>
        </p:txBody>
      </p:sp>
      <p:sp>
        <p:nvSpPr>
          <p:cNvPr id="9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éclara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/>
          <p:nvPr>
            <p:ph type="body" sz="half" idx="1" hasCustomPrompt="1"/>
          </p:nvPr>
        </p:nvSpPr>
        <p:spPr>
          <a:xfrm>
            <a:off x="1298277" y="4927600"/>
            <a:ext cx="21863646" cy="3853767"/>
          </a:xfrm>
          <a:prstGeom prst="rect">
            <a:avLst/>
          </a:prstGeom>
        </p:spPr>
        <p:txBody>
          <a:bodyPr anchor="ctr"/>
          <a:lstStyle>
            <a:lvl1pPr algn="ctr" defTabSz="1160859">
              <a:defRPr b="1" spc="-408" sz="10200">
                <a:latin typeface="+mn-lt"/>
                <a:ea typeface="+mn-ea"/>
                <a:cs typeface="+mn-cs"/>
                <a:sym typeface="Graphik"/>
              </a:defRPr>
            </a:lvl1pPr>
            <a:lvl2pPr algn="ctr" defTabSz="1160859">
              <a:defRPr b="1" spc="-408" sz="10200">
                <a:latin typeface="+mn-lt"/>
                <a:ea typeface="+mn-ea"/>
                <a:cs typeface="+mn-cs"/>
                <a:sym typeface="Graphik"/>
              </a:defRPr>
            </a:lvl2pPr>
            <a:lvl3pPr algn="ctr" defTabSz="1160859">
              <a:defRPr b="1" spc="-408" sz="10200">
                <a:latin typeface="+mn-lt"/>
                <a:ea typeface="+mn-ea"/>
                <a:cs typeface="+mn-cs"/>
                <a:sym typeface="Graphik"/>
              </a:defRPr>
            </a:lvl3pPr>
            <a:lvl4pPr algn="ctr" defTabSz="1160859">
              <a:defRPr b="1" spc="-408" sz="10200">
                <a:latin typeface="+mn-lt"/>
                <a:ea typeface="+mn-ea"/>
                <a:cs typeface="+mn-cs"/>
                <a:sym typeface="Graphik"/>
              </a:defRPr>
            </a:lvl4pPr>
            <a:lvl5pPr algn="ctr" defTabSz="1160859">
              <a:defRPr b="1" spc="-408" sz="102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Déclaration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ait importa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Détails des faits"/>
          <p:cNvSpPr txBox="1"/>
          <p:nvPr>
            <p:ph type="body" sz="quarter" idx="21" hasCustomPrompt="1"/>
          </p:nvPr>
        </p:nvSpPr>
        <p:spPr>
          <a:xfrm>
            <a:off x="1295400" y="8117284"/>
            <a:ext cx="21869400" cy="592456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pc="-88" sz="2940"/>
            </a:lvl1pPr>
          </a:lstStyle>
          <a:p>
            <a:pPr/>
            <a:r>
              <a:t>Détails des faits</a:t>
            </a:r>
          </a:p>
        </p:txBody>
      </p:sp>
      <p:sp>
        <p:nvSpPr>
          <p:cNvPr id="115" name="Texte niveau 1…"/>
          <p:cNvSpPr txBox="1"/>
          <p:nvPr>
            <p:ph type="body" sz="half" idx="1" hasCustomPrompt="1"/>
          </p:nvPr>
        </p:nvSpPr>
        <p:spPr>
          <a:xfrm>
            <a:off x="1295400" y="3587043"/>
            <a:ext cx="21869400" cy="4730168"/>
          </a:xfrm>
          <a:prstGeom prst="rect">
            <a:avLst/>
          </a:prstGeom>
        </p:spPr>
        <p:txBody>
          <a:bodyPr anchor="b"/>
          <a:lstStyle>
            <a:lvl1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1pPr>
            <a:lvl2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2pPr>
            <a:lvl3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3pPr>
            <a:lvl4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4pPr>
            <a:lvl5pPr algn="ctr" defTabSz="825500">
              <a:lnSpc>
                <a:spcPct val="70000"/>
              </a:lnSpc>
              <a:defRPr b="1" spc="-448" sz="224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pc="-44" sz="220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11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Attribution"/>
          <p:cNvSpPr txBox="1"/>
          <p:nvPr>
            <p:ph type="body" sz="quarter" idx="21" hasCustomPrompt="1"/>
          </p:nvPr>
        </p:nvSpPr>
        <p:spPr>
          <a:xfrm>
            <a:off x="2252674" y="10353079"/>
            <a:ext cx="20691414" cy="567945"/>
          </a:xfrm>
          <a:prstGeom prst="rect">
            <a:avLst/>
          </a:prstGeom>
        </p:spPr>
        <p:txBody>
          <a:bodyPr/>
          <a:lstStyle>
            <a:lvl1pPr defTabSz="584200">
              <a:defRPr spc="-84" sz="2800"/>
            </a:lvl1pPr>
          </a:lstStyle>
          <a:p>
            <a:pPr/>
            <a:r>
              <a:t>Attribution </a:t>
            </a:r>
          </a:p>
        </p:txBody>
      </p:sp>
      <p:sp>
        <p:nvSpPr>
          <p:cNvPr id="12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pc="-44" sz="220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</p:txBody>
      </p:sp>
      <p:sp>
        <p:nvSpPr>
          <p:cNvPr id="126" name="Texte niveau 1…"/>
          <p:cNvSpPr txBox="1"/>
          <p:nvPr>
            <p:ph type="body" sz="half" idx="1" hasCustomPrompt="1"/>
          </p:nvPr>
        </p:nvSpPr>
        <p:spPr>
          <a:xfrm>
            <a:off x="1439912" y="4332885"/>
            <a:ext cx="21504176" cy="5497468"/>
          </a:xfrm>
          <a:prstGeom prst="rect">
            <a:avLst/>
          </a:prstGeom>
        </p:spPr>
        <p:txBody>
          <a:bodyPr anchor="b"/>
          <a:lstStyle>
            <a:lvl1pPr marL="714375" indent="-71437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1pPr>
            <a:lvl2pPr marL="714375" indent="-25717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2pPr>
            <a:lvl3pPr marL="714375" indent="20002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3pPr>
            <a:lvl4pPr marL="714375" indent="65722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4pPr>
            <a:lvl5pPr marL="714375" indent="1114425" defTabSz="1160859">
              <a:lnSpc>
                <a:spcPct val="70000"/>
              </a:lnSpc>
              <a:defRPr b="1" i="1" spc="-532" sz="13300">
                <a:latin typeface="+mn-lt"/>
                <a:ea typeface="+mn-ea"/>
                <a:cs typeface="+mn-cs"/>
                <a:sym typeface="Graphik"/>
              </a:defRPr>
            </a:lvl5pPr>
          </a:lstStyle>
          <a:p>
            <a:pPr/>
            <a:r>
              <a:t>« Citation intéressante »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Vue de côté d’une personne portant une veste à capuchon jaune devant des volets jaunes"/>
          <p:cNvSpPr/>
          <p:nvPr>
            <p:ph type="pic" idx="21"/>
          </p:nvPr>
        </p:nvSpPr>
        <p:spPr>
          <a:xfrm>
            <a:off x="4076700" y="-3937000"/>
            <a:ext cx="26492200" cy="17661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Vue de dos d’une personne portant un haut jaune et regardant par une ouverture dans un mur de pierres"/>
          <p:cNvSpPr/>
          <p:nvPr>
            <p:ph type="pic" sz="half" idx="22"/>
          </p:nvPr>
        </p:nvSpPr>
        <p:spPr>
          <a:xfrm>
            <a:off x="-1" y="-525805"/>
            <a:ext cx="12065001" cy="77826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6" name="Personne portant un haut bleu et affichant un grand sourire devant un mur bleu"/>
          <p:cNvSpPr/>
          <p:nvPr>
            <p:ph type="pic" sz="half" idx="23"/>
          </p:nvPr>
        </p:nvSpPr>
        <p:spPr>
          <a:xfrm>
            <a:off x="-1" y="6384784"/>
            <a:ext cx="12065001" cy="80482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ersonne portant un jean bleu et une veste en jean devant un mur rouge et violet uni"/>
          <p:cNvSpPr/>
          <p:nvPr>
            <p:ph type="pic" idx="21"/>
          </p:nvPr>
        </p:nvSpPr>
        <p:spPr>
          <a:xfrm>
            <a:off x="0" y="-1266000"/>
            <a:ext cx="24384000" cy="162480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/>
          <p:nvPr>
            <p:ph type="title" hasCustomPrompt="1"/>
          </p:nvPr>
        </p:nvSpPr>
        <p:spPr>
          <a:xfrm>
            <a:off x="1298349" y="4384675"/>
            <a:ext cx="21869401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Titre de présentation</a:t>
            </a:r>
          </a:p>
        </p:txBody>
      </p:sp>
      <p:sp>
        <p:nvSpPr>
          <p:cNvPr id="3" name="Texte niveau 1…"/>
          <p:cNvSpPr txBox="1"/>
          <p:nvPr>
            <p:ph type="body" idx="1" hasCustomPrompt="1"/>
          </p:nvPr>
        </p:nvSpPr>
        <p:spPr>
          <a:xfrm>
            <a:off x="1298349" y="9268776"/>
            <a:ext cx="21869401" cy="1402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Sous-titre de présentation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4">
              <a:lnSpc>
                <a:spcPct val="100000"/>
              </a:lnSpc>
              <a:spcBef>
                <a:spcPts val="0"/>
              </a:spcBef>
              <a:tabLst/>
              <a:defRPr spc="0" sz="1800">
                <a:latin typeface="+mn-lt"/>
                <a:ea typeface="+mn-ea"/>
                <a:cs typeface="+mn-cs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l" defTabSz="116085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all" i="0" spc="-665" strike="noStrike" sz="13300" u="none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457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914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1371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18288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22860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27432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32004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365760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04" strike="noStrike" sz="3500" u="none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342891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marie-claude.gregoire@islandhealth.ca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ADHD - old name, new ideas"/>
          <p:cNvSpPr txBox="1"/>
          <p:nvPr>
            <p:ph type="ctrTitle"/>
          </p:nvPr>
        </p:nvSpPr>
        <p:spPr>
          <a:xfrm>
            <a:off x="1257300" y="3270925"/>
            <a:ext cx="21869400" cy="4699001"/>
          </a:xfrm>
          <a:prstGeom prst="rect">
            <a:avLst/>
          </a:prstGeom>
        </p:spPr>
        <p:txBody>
          <a:bodyPr/>
          <a:lstStyle/>
          <a:p>
            <a:pPr/>
            <a:r>
              <a:t>ADHD - </a:t>
            </a:r>
            <a:r>
              <a:rPr spc="-535" sz="10700"/>
              <a:t>old name, new ideas</a:t>
            </a:r>
          </a:p>
        </p:txBody>
      </p:sp>
      <p:sp>
        <p:nvSpPr>
          <p:cNvPr id="162" name="Marie-Claude Grégoire MD MSc FRCPC…"/>
          <p:cNvSpPr txBox="1"/>
          <p:nvPr>
            <p:ph type="subTitle" sz="quarter" idx="1"/>
          </p:nvPr>
        </p:nvSpPr>
        <p:spPr>
          <a:xfrm>
            <a:off x="1216251" y="9268776"/>
            <a:ext cx="21951499" cy="2096577"/>
          </a:xfrm>
          <a:prstGeom prst="rect">
            <a:avLst/>
          </a:prstGeom>
        </p:spPr>
        <p:txBody>
          <a:bodyPr/>
          <a:lstStyle/>
          <a:p>
            <a:pPr defTabSz="549148">
              <a:spcBef>
                <a:spcPts val="700"/>
              </a:spcBef>
              <a:defRPr b="1" spc="-107" sz="3572">
                <a:latin typeface="+mn-lt"/>
                <a:ea typeface="+mn-ea"/>
                <a:cs typeface="+mn-cs"/>
                <a:sym typeface="Graphik"/>
              </a:defRPr>
            </a:pPr>
            <a:r>
              <a:t>Marie-Claude Grégoire MD MSc FRCPC</a:t>
            </a:r>
          </a:p>
          <a:p>
            <a:pPr defTabSz="772239">
              <a:spcBef>
                <a:spcPts val="700"/>
              </a:spcBef>
              <a:tabLst>
                <a:tab pos="762000" algn="l"/>
              </a:tabLst>
              <a:defRPr b="1" cap="none" spc="-35" sz="3572">
                <a:latin typeface="+mn-lt"/>
                <a:ea typeface="+mn-ea"/>
                <a:cs typeface="+mn-cs"/>
                <a:sym typeface="Graphik"/>
              </a:defRPr>
            </a:pPr>
            <a:r>
              <a:rPr u="sng">
                <a:hlinkClick r:id="rId2" invalidUrl="" action="" tgtFrame="" tooltip="" history="1" highlightClick="0" endSnd="0"/>
              </a:rPr>
              <a:t>marie-claude.gregoire@islandhealth.ca</a:t>
            </a:r>
          </a:p>
          <a:p>
            <a:pPr defTabSz="549148">
              <a:spcBef>
                <a:spcPts val="700"/>
              </a:spcBef>
              <a:defRPr b="1" spc="-107" sz="3572">
                <a:latin typeface="+mn-lt"/>
                <a:ea typeface="+mn-ea"/>
                <a:cs typeface="+mn-cs"/>
                <a:sym typeface="Graphik"/>
              </a:defRPr>
            </a:pPr>
            <a:r>
              <a:t>July 2024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MCG July 2024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165" name="Objecti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Objectives</a:t>
            </a:r>
          </a:p>
        </p:txBody>
      </p:sp>
      <p:sp>
        <p:nvSpPr>
          <p:cNvPr id="166" name="- Review the current diagnostic criteri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defTabSz="572516">
              <a:spcBef>
                <a:spcPts val="3200"/>
              </a:spcBef>
              <a:defRPr sz="5880"/>
            </a:pPr>
            <a:r>
              <a:t>- Review the current diagnostic criteria</a:t>
            </a:r>
          </a:p>
          <a:p>
            <a:pPr defTabSz="572516">
              <a:spcBef>
                <a:spcPts val="3200"/>
              </a:spcBef>
              <a:defRPr sz="5880"/>
            </a:pPr>
            <a:r>
              <a:t>- Explore the demographics (does everyone has ADHD now?)</a:t>
            </a:r>
          </a:p>
          <a:p>
            <a:pPr defTabSz="572516">
              <a:spcBef>
                <a:spcPts val="3200"/>
              </a:spcBef>
              <a:defRPr sz="5880"/>
            </a:pPr>
            <a:r>
              <a:t>- Clinical diagnostic tools</a:t>
            </a:r>
          </a:p>
          <a:p>
            <a:pPr defTabSz="572516">
              <a:spcBef>
                <a:spcPts val="3200"/>
              </a:spcBef>
              <a:defRPr sz="5880"/>
            </a:pPr>
            <a:r>
              <a:t>- Approches to management: the 3 Ps</a:t>
            </a:r>
          </a:p>
          <a:p>
            <a:pPr defTabSz="572516">
              <a:spcBef>
                <a:spcPts val="3200"/>
              </a:spcBef>
              <a:defRPr sz="5880"/>
            </a:pPr>
            <a:r>
              <a:t>- Have a discussion about real situations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G_8498.jpeg" descr="IMG_8498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14362" t="0" r="23136" b="0"/>
          <a:stretch>
            <a:fillRect/>
          </a:stretch>
        </p:blipFill>
        <p:spPr>
          <a:xfrm>
            <a:off x="14034291" y="648418"/>
            <a:ext cx="10349536" cy="12419164"/>
          </a:xfrm>
          <a:prstGeom prst="rect">
            <a:avLst/>
          </a:prstGeom>
        </p:spPr>
      </p:pic>
      <p:sp>
        <p:nvSpPr>
          <p:cNvPr id="169" name="However I have lived experience: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However I have lived experience:</a:t>
            </a:r>
          </a:p>
          <a:p>
            <a:pPr/>
            <a:r>
              <a:t>- myself</a:t>
            </a:r>
          </a:p>
          <a:p>
            <a:pPr/>
            <a:r>
              <a:t>- my son</a:t>
            </a:r>
          </a:p>
          <a:p>
            <a:pPr/>
            <a:r>
              <a:t>And most likely others in my family… </a:t>
            </a:r>
          </a:p>
        </p:txBody>
      </p:sp>
      <p:sp>
        <p:nvSpPr>
          <p:cNvPr id="170" name="MCG July 2024"/>
          <p:cNvSpPr txBox="1"/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171" name="Disclos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Disclosures</a:t>
            </a:r>
          </a:p>
        </p:txBody>
      </p:sp>
      <p:sp>
        <p:nvSpPr>
          <p:cNvPr id="172" name="No financial CoIs"/>
          <p:cNvSpPr txBox="1"/>
          <p:nvPr>
            <p:ph type="body" idx="2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No financial CoIs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MCG July 2024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175" name="Circular logic?"/>
          <p:cNvSpPr txBox="1"/>
          <p:nvPr>
            <p:ph type="body" idx="22"/>
          </p:nvPr>
        </p:nvSpPr>
        <p:spPr>
          <a:xfrm>
            <a:off x="1295400" y="3536753"/>
            <a:ext cx="21869400" cy="6940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Circular logic?</a:t>
            </a:r>
          </a:p>
        </p:txBody>
      </p:sp>
      <p:sp>
        <p:nvSpPr>
          <p:cNvPr id="176" name="The DSM-5-T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360" sz="9000"/>
            </a:lvl1pPr>
          </a:lstStyle>
          <a:p>
            <a:pPr/>
            <a:r>
              <a:t>The DSM-5-TR</a:t>
            </a:r>
          </a:p>
        </p:txBody>
      </p:sp>
      <p:sp>
        <p:nvSpPr>
          <p:cNvPr id="177" name="ADHD is a neurodevelopmental disorder defined by impairing levels of inattention, disorganization, and/or hyperactivity-impulsivity. (Why? How?)…"/>
          <p:cNvSpPr txBox="1"/>
          <p:nvPr>
            <p:ph type="body" idx="1"/>
          </p:nvPr>
        </p:nvSpPr>
        <p:spPr>
          <a:xfrm>
            <a:off x="1257300" y="5024647"/>
            <a:ext cx="21869400" cy="7137401"/>
          </a:xfrm>
          <a:prstGeom prst="rect">
            <a:avLst/>
          </a:prstGeom>
        </p:spPr>
        <p:txBody>
          <a:bodyPr/>
          <a:lstStyle/>
          <a:p>
            <a:pPr marL="682028" indent="-682028" defTabSz="356615">
              <a:spcBef>
                <a:spcPts val="1200"/>
              </a:spcBef>
              <a:buClr>
                <a:srgbClr val="000000"/>
              </a:buClr>
              <a:buSzPct val="200000"/>
              <a:buChar char="•"/>
              <a:defRPr sz="4212">
                <a:solidFill>
                  <a:srgbClr val="282828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ADHD is a neurodevelopmental disorder defined by impairing levels of inattention, disorganization, and/or hyperactivity-impulsivity. </a:t>
            </a:r>
            <a:r>
              <a:rPr>
                <a:solidFill>
                  <a:srgbClr val="0433FF"/>
                </a:solidFill>
              </a:rPr>
              <a:t>(Why? How?)</a:t>
            </a:r>
          </a:p>
          <a:p>
            <a:pPr marL="682028" indent="-682028" defTabSz="356615">
              <a:spcBef>
                <a:spcPts val="1200"/>
              </a:spcBef>
              <a:buClr>
                <a:srgbClr val="000000"/>
              </a:buClr>
              <a:buSzPct val="200000"/>
              <a:buChar char="•"/>
              <a:defRPr sz="4212">
                <a:solidFill>
                  <a:srgbClr val="282828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Inattention and disorganization entail inability to stay on task, seeming not to listen, and losing materials necessary for tasks, at levels that are inconsistent with age or developmental level. </a:t>
            </a:r>
          </a:p>
          <a:p>
            <a:pPr marL="682028" indent="-682028" defTabSz="356615">
              <a:spcBef>
                <a:spcPts val="1200"/>
              </a:spcBef>
              <a:buClr>
                <a:srgbClr val="000000"/>
              </a:buClr>
              <a:buSzPct val="200000"/>
              <a:buChar char="•"/>
              <a:defRPr sz="4212">
                <a:solidFill>
                  <a:srgbClr val="282828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Hyperactivity-impulsivity entails overactivity, fidgeting, inability to stay seated, intruding into other people's activities, and inability to wait— symptoms that are excessive for age or developmental level.</a:t>
            </a:r>
          </a:p>
          <a:p>
            <a:pPr marL="682028" indent="-682028" defTabSz="356615">
              <a:spcBef>
                <a:spcPts val="1200"/>
              </a:spcBef>
              <a:buClr>
                <a:srgbClr val="000000"/>
              </a:buClr>
              <a:buSzPct val="200000"/>
              <a:buChar char="•"/>
              <a:defRPr i="1" sz="4212">
                <a:solidFill>
                  <a:srgbClr val="282828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Symptoms present for &gt; 6 months, before age 12, in 2+ settings, lower QOL</a:t>
            </a:r>
          </a:p>
          <a:p>
            <a:pPr marL="682028" indent="-682028" defTabSz="356615">
              <a:spcBef>
                <a:spcPts val="1200"/>
              </a:spcBef>
              <a:buClr>
                <a:srgbClr val="000000"/>
              </a:buClr>
              <a:buSzPct val="200000"/>
              <a:buChar char="•"/>
              <a:defRPr i="1" sz="4212">
                <a:solidFill>
                  <a:srgbClr val="282828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Not exclusively explained by another conditions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ersonne portant un haut bleu et affichant un grand sourire devant un mur bleu" descr="Personne portant un haut bleu et affichant un grand sourire devant un mur bleu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5424182" y="1980998"/>
            <a:ext cx="8221259" cy="9754037"/>
          </a:xfrm>
          <a:prstGeom prst="rect">
            <a:avLst/>
          </a:prstGeom>
        </p:spPr>
      </p:pic>
      <p:sp>
        <p:nvSpPr>
          <p:cNvPr id="180" name="Often:…"/>
          <p:cNvSpPr txBox="1"/>
          <p:nvPr>
            <p:ph type="body" sz="half" idx="1"/>
          </p:nvPr>
        </p:nvSpPr>
        <p:spPr>
          <a:xfrm>
            <a:off x="692745" y="4770139"/>
            <a:ext cx="13151049" cy="7533582"/>
          </a:xfrm>
          <a:prstGeom prst="rect">
            <a:avLst/>
          </a:prstGeom>
        </p:spPr>
        <p:txBody>
          <a:bodyPr/>
          <a:lstStyle/>
          <a:p>
            <a:pPr defTabSz="278892">
              <a:spcBef>
                <a:spcPts val="300"/>
              </a:spcBef>
              <a:defRPr b="1" sz="4148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Often: 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fidgets with or taps hands or feet or squirms in seat.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leaves seat in situations when remaining seated is expected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runs about or climbs in situations where it is inappropriate (or feeling restless)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unable to play or take part in leisure activities quietly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“on the go” acting as if “driven by a motor”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talks excessively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blurts out an answer before a question has been completed 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has trouble waiting his/her turn</a:t>
            </a:r>
          </a:p>
          <a:p>
            <a:pPr marL="632155" indent="-632155" defTabSz="278892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904">
                <a:latin typeface="Calibri"/>
                <a:ea typeface="Calibri"/>
                <a:cs typeface="Calibri"/>
                <a:sym typeface="Calibri"/>
              </a:defRPr>
            </a:pPr>
            <a:r>
              <a:t>interrupts or intrudes on others</a:t>
            </a:r>
          </a:p>
        </p:txBody>
      </p:sp>
      <p:sp>
        <p:nvSpPr>
          <p:cNvPr id="181" name="MCG July 2024"/>
          <p:cNvSpPr txBox="1"/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182" name="Hyperactivity-Impulsivity"/>
          <p:cNvSpPr txBox="1"/>
          <p:nvPr>
            <p:ph type="title"/>
          </p:nvPr>
        </p:nvSpPr>
        <p:spPr>
          <a:xfrm>
            <a:off x="547844" y="1651000"/>
            <a:ext cx="11442701" cy="2466975"/>
          </a:xfrm>
          <a:prstGeom prst="rect">
            <a:avLst/>
          </a:prstGeom>
        </p:spPr>
        <p:txBody>
          <a:bodyPr/>
          <a:lstStyle>
            <a:lvl1pPr defTabSz="537463">
              <a:defRPr spc="-367" sz="9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Hyperactivity-Impulsivity</a:t>
            </a:r>
          </a:p>
        </p:txBody>
      </p:sp>
      <p:sp>
        <p:nvSpPr>
          <p:cNvPr id="183" name="https://energizer.com/energizer-bunny/bunny-timeline/"/>
          <p:cNvSpPr txBox="1"/>
          <p:nvPr>
            <p:ph type="body" idx="23"/>
          </p:nvPr>
        </p:nvSpPr>
        <p:spPr>
          <a:xfrm>
            <a:off x="16023476" y="12820725"/>
            <a:ext cx="11442701" cy="6783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584200">
              <a:defRPr spc="-59" sz="2000"/>
            </a:lvl1pPr>
          </a:lstStyle>
          <a:p>
            <a:pPr/>
            <a:r>
              <a:t>https://energizer.com/energizer-bunny/bunny-timeline/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Often:…"/>
          <p:cNvSpPr txBox="1"/>
          <p:nvPr>
            <p:ph type="body" sz="half" idx="1"/>
          </p:nvPr>
        </p:nvSpPr>
        <p:spPr>
          <a:xfrm>
            <a:off x="9646424" y="4995309"/>
            <a:ext cx="14240090" cy="7057842"/>
          </a:xfrm>
          <a:prstGeom prst="rect">
            <a:avLst/>
          </a:prstGeom>
        </p:spPr>
        <p:txBody>
          <a:bodyPr/>
          <a:lstStyle/>
          <a:p>
            <a:pPr defTabSz="370331">
              <a:spcBef>
                <a:spcPts val="400"/>
              </a:spcBef>
              <a:defRPr b="1" sz="4374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Often: 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fails to give close attention to details or makes careless mistakes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has difficulty sustaining attention in tasks or play activities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does not seem to listen when spoken to directly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does not follow through on instructions and fails to finish a task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has difficulty organizing tasks and activities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avoids, dislikes, or is reluctant to engage in tasks that require sustained mental effort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loses things necessary for tasks or activities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often easily distracted by extraneous stimuli (or unrelated thoughts)</a:t>
            </a:r>
          </a:p>
          <a:p>
            <a:pPr marL="472173" indent="-472173" defTabSz="370331">
              <a:spcBef>
                <a:spcPts val="100"/>
              </a:spcBef>
              <a:buClr>
                <a:srgbClr val="000000"/>
              </a:buClr>
              <a:buSzPct val="150000"/>
              <a:buChar char="-"/>
              <a:defRPr sz="3888">
                <a:latin typeface="Calibri"/>
                <a:ea typeface="Calibri"/>
                <a:cs typeface="Calibri"/>
                <a:sym typeface="Calibri"/>
              </a:defRPr>
            </a:pPr>
            <a:r>
              <a:t>often forgetful in daily activities</a:t>
            </a:r>
          </a:p>
        </p:txBody>
      </p:sp>
      <p:sp>
        <p:nvSpPr>
          <p:cNvPr id="186" name="MCG July 2024"/>
          <p:cNvSpPr txBox="1"/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187" name="Inatten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360" sz="9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Inattention</a:t>
            </a:r>
          </a:p>
        </p:txBody>
      </p:sp>
      <p:pic>
        <p:nvPicPr>
          <p:cNvPr id="188" name="Charlie Brown Teacher Speaking - YouTube.png" descr="Charlie Brown Teacher Speaking - YouTube.png"/>
          <p:cNvPicPr>
            <a:picLocks noChangeAspect="1"/>
          </p:cNvPicPr>
          <p:nvPr/>
        </p:nvPicPr>
        <p:blipFill>
          <a:blip r:embed="rId2">
            <a:extLst/>
          </a:blip>
          <a:srcRect l="12890" t="1201" r="11809" b="5427"/>
          <a:stretch>
            <a:fillRect/>
          </a:stretch>
        </p:blipFill>
        <p:spPr>
          <a:xfrm>
            <a:off x="508446" y="4995309"/>
            <a:ext cx="8620035" cy="6446564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« Wah-wah-wah-wah-wah-wah »"/>
          <p:cNvSpPr txBox="1"/>
          <p:nvPr/>
        </p:nvSpPr>
        <p:spPr>
          <a:xfrm>
            <a:off x="11105623" y="2633832"/>
            <a:ext cx="12032892" cy="997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00000"/>
              </a:lnSpc>
              <a:spcBef>
                <a:spcPts val="1600"/>
              </a:spcBef>
              <a:tabLst/>
              <a:defRPr spc="0" sz="70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« Wah-wah-wah-wah-wah-wah 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ersonne portant un jean bleu et une veste en jean devant un mur rouge et violet uni" descr="Personne portant un jean bleu et une veste en jean devant un mur rouge et violet uni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12428"/>
          <a:stretch>
            <a:fillRect/>
          </a:stretch>
        </p:blipFill>
        <p:spPr>
          <a:xfrm>
            <a:off x="1807567" y="2104687"/>
            <a:ext cx="20768721" cy="11682405"/>
          </a:xfrm>
          <a:prstGeom prst="rect">
            <a:avLst/>
          </a:prstGeom>
        </p:spPr>
      </p:pic>
      <p:sp>
        <p:nvSpPr>
          <p:cNvPr id="192" name="Who has ADHD? Clark Kent or Superman?"/>
          <p:cNvSpPr txBox="1"/>
          <p:nvPr/>
        </p:nvSpPr>
        <p:spPr>
          <a:xfrm>
            <a:off x="5149500" y="548485"/>
            <a:ext cx="14084999" cy="912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pc="-64" sz="64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Who has ADHD? Clark Kent or Superman?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child-key.pdf" descr="child-key.pdf"/>
          <p:cNvPicPr>
            <a:picLocks noChangeAspect="1"/>
          </p:cNvPicPr>
          <p:nvPr/>
        </p:nvPicPr>
        <p:blipFill>
          <a:blip r:embed="rId2">
            <a:extLst/>
          </a:blip>
          <a:srcRect l="0" t="0" r="0" b="44611"/>
          <a:stretch>
            <a:fillRect/>
          </a:stretch>
        </p:blipFill>
        <p:spPr>
          <a:xfrm>
            <a:off x="4550741" y="73903"/>
            <a:ext cx="19711929" cy="1380954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It’s all in…"/>
          <p:cNvSpPr txBox="1"/>
          <p:nvPr/>
        </p:nvSpPr>
        <p:spPr>
          <a:xfrm>
            <a:off x="341492" y="4590392"/>
            <a:ext cx="3477323" cy="3636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spc="-52" sz="52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It’s all in</a:t>
            </a:r>
          </a:p>
          <a:p>
            <a:pPr algn="l">
              <a:defRPr b="1" spc="-52" sz="52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the history…</a:t>
            </a:r>
          </a:p>
          <a:p>
            <a:pPr algn="l">
              <a:defRPr b="1" spc="-52" sz="52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l">
              <a:defRPr b="1" spc="-52" sz="52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and </a:t>
            </a:r>
          </a:p>
          <a:p>
            <a:pPr algn="l">
              <a:defRPr b="1" spc="-52" sz="52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observation.</a:t>
            </a:r>
          </a:p>
        </p:txBody>
      </p:sp>
      <p:sp>
        <p:nvSpPr>
          <p:cNvPr id="196" name="www.caddra.ca/resources/step-by-step-guide-to-adhd"/>
          <p:cNvSpPr txBox="1"/>
          <p:nvPr/>
        </p:nvSpPr>
        <p:spPr>
          <a:xfrm>
            <a:off x="4746375" y="205088"/>
            <a:ext cx="5412532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pc="-22" sz="220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www.caddra.ca/resources/step-by-step-guide-to-adhd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MCG July 2024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199" name="Treatment  - the PPP"/>
          <p:cNvSpPr txBox="1"/>
          <p:nvPr>
            <p:ph type="title"/>
          </p:nvPr>
        </p:nvSpPr>
        <p:spPr>
          <a:xfrm>
            <a:off x="916251" y="1604887"/>
            <a:ext cx="21869401" cy="1778387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t>Treatment  - </a:t>
            </a:r>
            <a:r>
              <a:rPr>
                <a:solidFill>
                  <a:srgbClr val="0433FF"/>
                </a:solidFill>
              </a:rPr>
              <a:t>the PPP</a:t>
            </a:r>
          </a:p>
        </p:txBody>
      </p:sp>
      <p:sp>
        <p:nvSpPr>
          <p:cNvPr id="200" name="Physical: nutrition, sleep, pain, continence, sensorial overload ……"/>
          <p:cNvSpPr txBox="1"/>
          <p:nvPr>
            <p:ph type="body" idx="1"/>
          </p:nvPr>
        </p:nvSpPr>
        <p:spPr>
          <a:xfrm>
            <a:off x="916251" y="3718210"/>
            <a:ext cx="21869401" cy="8918548"/>
          </a:xfrm>
          <a:prstGeom prst="rect">
            <a:avLst/>
          </a:prstGeom>
        </p:spPr>
        <p:txBody>
          <a:bodyPr/>
          <a:lstStyle/>
          <a:p>
            <a:pPr defTabSz="554990">
              <a:spcBef>
                <a:spcPts val="3100"/>
              </a:spcBef>
              <a:defRPr b="1" sz="5700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0433FF"/>
                </a:solidFill>
              </a:rPr>
              <a:t>Physical</a:t>
            </a:r>
            <a:r>
              <a:t>: nutrition, sleep, pain, continence, sensorial overload … </a:t>
            </a:r>
          </a:p>
          <a:p>
            <a:pPr defTabSz="554990">
              <a:spcBef>
                <a:spcPts val="3100"/>
              </a:spcBef>
              <a:defRPr b="1" sz="5700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0433FF"/>
                </a:solidFill>
              </a:rPr>
              <a:t>Psychological</a:t>
            </a:r>
            <a:r>
              <a:t>: anxiety, fears, emotional regulation, negative core-beliefs (the ADHD myths and lies) </a:t>
            </a:r>
          </a:p>
          <a:p>
            <a:pPr defTabSz="554990">
              <a:spcBef>
                <a:spcPts val="3100"/>
              </a:spcBef>
              <a:defRPr b="1" sz="5700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0433FF"/>
                </a:solidFill>
              </a:rPr>
              <a:t>Pharmacological</a:t>
            </a:r>
            <a:r>
              <a:t>: the stimulants, the non-stimulant and the co-diagnosis</a:t>
            </a:r>
          </a:p>
          <a:p>
            <a:pPr defTabSz="554990">
              <a:spcBef>
                <a:spcPts val="3100"/>
              </a:spcBef>
              <a:defRPr b="1" sz="57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554990">
              <a:spcBef>
                <a:spcPts val="3100"/>
              </a:spcBef>
              <a:defRPr b="1" sz="5700">
                <a:latin typeface="Calibri"/>
                <a:ea typeface="Calibri"/>
                <a:cs typeface="Calibri"/>
                <a:sym typeface="Calibri"/>
              </a:defRPr>
            </a:pPr>
            <a:r>
              <a:t>The first 2 are always essential. The 3rd one? It depends. </a:t>
            </a:r>
          </a:p>
          <a:p>
            <a:pPr defTabSz="554990">
              <a:spcBef>
                <a:spcPts val="3100"/>
              </a:spcBef>
              <a:defRPr b="1" sz="5700">
                <a:latin typeface="Calibri"/>
                <a:ea typeface="Calibri"/>
                <a:cs typeface="Calibri"/>
                <a:sym typeface="Calibri"/>
              </a:defRPr>
            </a:pPr>
            <a:r>
              <a:t>Education is fondamental.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MCG July 2024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203" name="Not including caffeine!"/>
          <p:cNvSpPr txBox="1"/>
          <p:nvPr>
            <p:ph type="body" idx="22"/>
          </p:nvPr>
        </p:nvSpPr>
        <p:spPr>
          <a:xfrm>
            <a:off x="1295400" y="3116912"/>
            <a:ext cx="21869400" cy="6940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 i="1">
                <a:solidFill>
                  <a:srgbClr val="FF40FF"/>
                </a:solidFill>
                <a:latin typeface="+mn-lt"/>
                <a:ea typeface="+mn-ea"/>
                <a:cs typeface="+mn-cs"/>
                <a:sym typeface="Graphik"/>
              </a:defRPr>
            </a:lvl1pPr>
          </a:lstStyle>
          <a:p>
            <a:pPr/>
            <a:r>
              <a:t>Not including caffeine!</a:t>
            </a:r>
          </a:p>
        </p:txBody>
      </p:sp>
      <p:sp>
        <p:nvSpPr>
          <p:cNvPr id="204" name="The stimulants"/>
          <p:cNvSpPr txBox="1"/>
          <p:nvPr>
            <p:ph type="title"/>
          </p:nvPr>
        </p:nvSpPr>
        <p:spPr>
          <a:xfrm>
            <a:off x="1058432" y="1609328"/>
            <a:ext cx="21869401" cy="1778001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The stimulants</a:t>
            </a:r>
          </a:p>
        </p:txBody>
      </p:sp>
      <p:pic>
        <p:nvPicPr>
          <p:cNvPr id="205" name="drink-156144_640.png" descr="drink-156144_64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24467" y="1219736"/>
            <a:ext cx="4200645" cy="3872470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Amphetamines vs Methylphenidate??"/>
          <p:cNvSpPr txBox="1"/>
          <p:nvPr/>
        </p:nvSpPr>
        <p:spPr>
          <a:xfrm>
            <a:off x="6065241" y="5195504"/>
            <a:ext cx="11855783" cy="860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pc="-59" sz="6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Amphetamines vs Methylphenidate??</a:t>
            </a:r>
          </a:p>
        </p:txBody>
      </p:sp>
      <p:sp>
        <p:nvSpPr>
          <p:cNvPr id="207" name="The best medication is the one that provides good symptom relief, optimizes function, without  significant adverse effects."/>
          <p:cNvSpPr txBox="1"/>
          <p:nvPr/>
        </p:nvSpPr>
        <p:spPr>
          <a:xfrm>
            <a:off x="1068793" y="6578252"/>
            <a:ext cx="22246415" cy="5594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pc="-36"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The best medication is the one that provides good symptom relief, optimizes function, without  significant adverse effects. </a:t>
            </a:r>
          </a:p>
        </p:txBody>
      </p:sp>
      <p:sp>
        <p:nvSpPr>
          <p:cNvPr id="208" name="Additional questions:…"/>
          <p:cNvSpPr txBox="1"/>
          <p:nvPr/>
        </p:nvSpPr>
        <p:spPr>
          <a:xfrm>
            <a:off x="1127117" y="7864205"/>
            <a:ext cx="15128859" cy="378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spcBef>
                <a:spcPts val="600"/>
              </a:spcBef>
              <a:defRPr b="1" spc="-42" sz="42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Additional questions: </a:t>
            </a:r>
          </a:p>
          <a:p>
            <a:pPr marL="228600" indent="-228600" algn="l">
              <a:spcBef>
                <a:spcPts val="600"/>
              </a:spcBef>
              <a:buSzPct val="50000"/>
              <a:buChar char="•"/>
              <a:defRPr spc="-42" sz="4200">
                <a:latin typeface="Calibri"/>
                <a:ea typeface="Calibri"/>
                <a:cs typeface="Calibri"/>
                <a:sym typeface="Calibri"/>
              </a:defRPr>
            </a:pPr>
            <a:r>
              <a:t>Can the patient swallow tablets or capsules? </a:t>
            </a:r>
          </a:p>
          <a:p>
            <a:pPr marL="228600" indent="-228600" algn="l">
              <a:spcBef>
                <a:spcPts val="600"/>
              </a:spcBef>
              <a:buSzPct val="50000"/>
              <a:buChar char="•"/>
              <a:defRPr spc="-42" sz="4200">
                <a:latin typeface="Calibri"/>
                <a:ea typeface="Calibri"/>
                <a:cs typeface="Calibri"/>
                <a:sym typeface="Calibri"/>
              </a:defRPr>
            </a:pPr>
            <a:r>
              <a:t>How long is the school day? After school activities?</a:t>
            </a:r>
          </a:p>
          <a:p>
            <a:pPr marL="228600" indent="-228600" algn="l">
              <a:spcBef>
                <a:spcPts val="600"/>
              </a:spcBef>
              <a:buSzPct val="50000"/>
              <a:buChar char="•"/>
              <a:defRPr spc="-42" sz="4200">
                <a:latin typeface="Calibri"/>
                <a:ea typeface="Calibri"/>
                <a:cs typeface="Calibri"/>
                <a:sym typeface="Calibri"/>
              </a:defRPr>
            </a:pPr>
            <a:r>
              <a:t>Any family members treated for ADHD? What went well? Not well? </a:t>
            </a:r>
          </a:p>
          <a:p>
            <a:pPr marL="228600" indent="-228600" algn="l">
              <a:spcBef>
                <a:spcPts val="600"/>
              </a:spcBef>
              <a:buSzPct val="50000"/>
              <a:buChar char="•"/>
              <a:defRPr spc="-42" sz="4200">
                <a:latin typeface="Calibri"/>
                <a:ea typeface="Calibri"/>
                <a:cs typeface="Calibri"/>
                <a:sym typeface="Calibri"/>
              </a:defRPr>
            </a:pPr>
            <a:r>
              <a:t>Any contraindication to stimulants? </a:t>
            </a:r>
          </a:p>
          <a:p>
            <a:pPr marL="228600" indent="-228600" algn="l">
              <a:spcBef>
                <a:spcPts val="600"/>
              </a:spcBef>
              <a:buSzPct val="50000"/>
              <a:buChar char="•"/>
              <a:defRPr spc="-42" sz="4200">
                <a:latin typeface="Calibri"/>
                <a:ea typeface="Calibri"/>
                <a:cs typeface="Calibri"/>
                <a:sym typeface="Calibri"/>
              </a:defRPr>
            </a:pPr>
            <a:r>
              <a:t>And unfortunately: what insurance coverage?  </a:t>
            </a:r>
          </a:p>
        </p:txBody>
      </p:sp>
      <p:sp>
        <p:nvSpPr>
          <p:cNvPr id="209" name="New Liquid…"/>
          <p:cNvSpPr txBox="1"/>
          <p:nvPr/>
        </p:nvSpPr>
        <p:spPr>
          <a:xfrm>
            <a:off x="19528931" y="9118491"/>
            <a:ext cx="3684487" cy="2472767"/>
          </a:xfrm>
          <a:prstGeom prst="rect">
            <a:avLst/>
          </a:prstGeom>
          <a:ln w="127000">
            <a:solidFill>
              <a:schemeClr val="accent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pc="-48" sz="4900">
                <a:solidFill>
                  <a:srgbClr val="941751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t>New Liquid </a:t>
            </a:r>
          </a:p>
          <a:p>
            <a:pPr>
              <a:defRPr spc="-48" sz="4900">
                <a:solidFill>
                  <a:srgbClr val="941751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t>Formulation </a:t>
            </a:r>
          </a:p>
          <a:p>
            <a:pPr>
              <a:defRPr spc="-48" sz="4900">
                <a:solidFill>
                  <a:srgbClr val="941751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t>coming soon!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9" grpId="3"/>
      <p:bldP build="whole" bldLvl="1" animBg="1" rev="0" advAuto="0" spid="207" grpId="1"/>
      <p:bldP build="whole" bldLvl="1" animBg="1" rev="0" advAuto="0" spid="208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MCG July 2024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212" name="Is it possible?"/>
          <p:cNvSpPr txBox="1"/>
          <p:nvPr>
            <p:ph type="body" idx="22"/>
          </p:nvPr>
        </p:nvSpPr>
        <p:spPr>
          <a:xfrm>
            <a:off x="916251" y="3543455"/>
            <a:ext cx="21869401" cy="10411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spc="-144" sz="4800">
                <a:solidFill>
                  <a:srgbClr val="9437FF"/>
                </a:solidFill>
                <a:latin typeface="+mn-lt"/>
                <a:ea typeface="+mn-ea"/>
                <a:cs typeface="+mn-cs"/>
                <a:sym typeface="Graphik"/>
              </a:defRPr>
            </a:lvl1pPr>
          </a:lstStyle>
          <a:p>
            <a:pPr/>
            <a:r>
              <a:t>Is it possible? </a:t>
            </a:r>
          </a:p>
        </p:txBody>
      </p:sp>
      <p:sp>
        <p:nvSpPr>
          <p:cNvPr id="213" name="Thriving with ADHD"/>
          <p:cNvSpPr txBox="1"/>
          <p:nvPr>
            <p:ph type="title"/>
          </p:nvPr>
        </p:nvSpPr>
        <p:spPr>
          <a:xfrm>
            <a:off x="789251" y="1609328"/>
            <a:ext cx="21869401" cy="177800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/>
            <a:r>
              <a:t>Thriving with ADHD</a:t>
            </a:r>
          </a:p>
        </p:txBody>
      </p:sp>
      <p:pic>
        <p:nvPicPr>
          <p:cNvPr id="214" name="famous-people-get-adhd-too-09-simone-biles-1440x810.jpg" descr="famous-people-get-adhd-too-09-simone-biles-1440x810.jpg"/>
          <p:cNvPicPr>
            <a:picLocks noChangeAspect="1"/>
          </p:cNvPicPr>
          <p:nvPr/>
        </p:nvPicPr>
        <p:blipFill>
          <a:blip r:embed="rId2">
            <a:extLst/>
          </a:blip>
          <a:srcRect l="11503" t="6082" r="11503" b="6082"/>
          <a:stretch>
            <a:fillRect/>
          </a:stretch>
        </p:blipFill>
        <p:spPr>
          <a:xfrm>
            <a:off x="815890" y="5288242"/>
            <a:ext cx="7509627" cy="4819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18219" y="7791339"/>
            <a:ext cx="7509670" cy="51504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Unknown-1.jpeg" descr="Unknown-1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528128" y="1644705"/>
            <a:ext cx="6234405" cy="62344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5" grpId="2"/>
      <p:bldP build="whole" bldLvl="1" animBg="1" rev="0" advAuto="0" spid="216" grpId="3"/>
      <p:bldP build="whole" bldLvl="1" animBg="1" rev="0" advAuto="0" spid="2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MCG July 2024"/>
          <p:cNvSpPr txBox="1"/>
          <p:nvPr>
            <p:ph type="body" idx="21"/>
          </p:nvPr>
        </p:nvSpPr>
        <p:spPr>
          <a:xfrm>
            <a:off x="821464" y="12957750"/>
            <a:ext cx="21869401" cy="4292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MCG July 2024</a:t>
            </a:r>
          </a:p>
        </p:txBody>
      </p:sp>
      <p:sp>
        <p:nvSpPr>
          <p:cNvPr id="219" name="Resources"/>
          <p:cNvSpPr txBox="1"/>
          <p:nvPr>
            <p:ph type="title"/>
          </p:nvPr>
        </p:nvSpPr>
        <p:spPr>
          <a:xfrm>
            <a:off x="821464" y="1609328"/>
            <a:ext cx="21869401" cy="177800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pPr/>
            <a:r>
              <a:t>Resources</a:t>
            </a:r>
          </a:p>
        </p:txBody>
      </p:sp>
      <p:sp>
        <p:nvSpPr>
          <p:cNvPr id="220" name="Websites:…"/>
          <p:cNvSpPr txBox="1"/>
          <p:nvPr/>
        </p:nvSpPr>
        <p:spPr>
          <a:xfrm>
            <a:off x="635555" y="3915454"/>
            <a:ext cx="17783388" cy="8234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spcBef>
                <a:spcPts val="200"/>
              </a:spcBef>
              <a:tabLst/>
              <a:defRPr b="1"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Websites: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CADDRA.ca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CADDAC: Canadian ADHD Awareness | Education | Advocacy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https://keltymentalhealth.ca/adhd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https://www.additudemag.com/ (online magazine)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Attention-Deficit/Hyperactivity Disorder in Children and Youth | Here to Help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https://healthymindslearning.ca/rollingwith-adhd/ (free online course for parents)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https://www.aboutkidshealth.ca/adhd </a:t>
            </a:r>
            <a:br/>
            <a:r>
              <a:t>https://www.aboutkidshealth.ca/Article?contentid=1922&amp;language=English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Instagram @ADHD_love</a:t>
            </a:r>
          </a:p>
          <a:p>
            <a:pPr algn="l" defTabSz="457200">
              <a:spcBef>
                <a:spcPts val="200"/>
              </a:spcBef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l" defTabSz="457200">
              <a:spcBef>
                <a:spcPts val="200"/>
              </a:spcBef>
              <a:tabLst/>
              <a:defRPr b="1"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Books: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Smart but Scattered Series by Peg Dawson and Richard Guare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My brain needs glasses by Annick Vincent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Puppy in my head by Elise Gravel (for kids) (in French: Ollie)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Driven to Distraction by Hallowell and Ratey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Sensational Kids – sensory processing disorder by Lucy Jane Miller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The explosive Child (6</a:t>
            </a:r>
            <a:r>
              <a:rPr baseline="16666"/>
              <a:t>th </a:t>
            </a:r>
            <a:r>
              <a:t>edition) By Ross W Greene </a:t>
            </a:r>
          </a:p>
          <a:p>
            <a:pPr marL="404812" indent="-404812" algn="l" defTabSz="457200">
              <a:spcBef>
                <a:spcPts val="200"/>
              </a:spcBef>
              <a:buClr>
                <a:srgbClr val="000000"/>
              </a:buClr>
              <a:buSzPct val="70000"/>
              <a:buChar char="-"/>
              <a:tabLst/>
              <a:defRPr spc="0" sz="3000">
                <a:latin typeface="Calibri"/>
                <a:ea typeface="Calibri"/>
                <a:cs typeface="Calibri"/>
                <a:sym typeface="Calibri"/>
              </a:defRPr>
            </a:pPr>
            <a:r>
              <a:t>For adults: Dirty Laundry &amp; Small talk by Richard &amp; Roxanne Pink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Discussion"/>
          <p:cNvSpPr txBox="1"/>
          <p:nvPr>
            <p:ph type="body" sz="half" idx="1"/>
          </p:nvPr>
        </p:nvSpPr>
        <p:spPr>
          <a:xfrm>
            <a:off x="1260177" y="543693"/>
            <a:ext cx="21863646" cy="3853767"/>
          </a:xfrm>
          <a:prstGeom prst="rect">
            <a:avLst/>
          </a:prstGeom>
        </p:spPr>
        <p:txBody>
          <a:bodyPr/>
          <a:lstStyle/>
          <a:p>
            <a:pPr/>
            <a:r>
              <a:t>Discussion</a:t>
            </a:r>
          </a:p>
        </p:txBody>
      </p:sp>
      <p:pic>
        <p:nvPicPr>
          <p:cNvPr id="223" name="images.png" descr="image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8301" y="5201233"/>
            <a:ext cx="8787398" cy="8292869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Image: ADDitude"/>
          <p:cNvSpPr txBox="1"/>
          <p:nvPr/>
        </p:nvSpPr>
        <p:spPr>
          <a:xfrm>
            <a:off x="21680923" y="13008432"/>
            <a:ext cx="2301876" cy="542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Image: ADDitude</a:t>
            </a:r>
          </a:p>
        </p:txBody>
      </p:sp>
      <p:sp>
        <p:nvSpPr>
          <p:cNvPr id="225" name="Texte"/>
          <p:cNvSpPr txBox="1"/>
          <p:nvPr/>
        </p:nvSpPr>
        <p:spPr>
          <a:xfrm>
            <a:off x="2879631" y="10235906"/>
            <a:ext cx="804749" cy="54279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7_Showcase">
  <a:themeElements>
    <a:clrScheme name="27_Showcas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Graphik"/>
        <a:ea typeface="Graphik"/>
        <a:cs typeface="Graphik"/>
      </a:majorFont>
      <a:minorFont>
        <a:latin typeface="Graphik"/>
        <a:ea typeface="Graphik"/>
        <a:cs typeface="Graphik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44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Semibold"/>
            <a:ea typeface="Graphik Semibold"/>
            <a:cs typeface="Graphik Semibold"/>
            <a:sym typeface="Graphik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b="0" baseline="0" cap="none" i="0" spc="-26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 Compact Regular"/>
            <a:ea typeface="Graphik Compact Regular"/>
            <a:cs typeface="Graphik Compact Regular"/>
            <a:sym typeface="Graphik Compac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7_Showcase">
  <a:themeElements>
    <a:clrScheme name="27_Showcas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Graphik"/>
        <a:ea typeface="Graphik"/>
        <a:cs typeface="Graphik"/>
      </a:majorFont>
      <a:minorFont>
        <a:latin typeface="Graphik"/>
        <a:ea typeface="Graphik"/>
        <a:cs typeface="Graphik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-44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Semibold"/>
            <a:ea typeface="Graphik Semibold"/>
            <a:cs typeface="Graphik Semibold"/>
            <a:sym typeface="Graphik Semi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b="0" baseline="0" cap="none" i="0" spc="-26" strike="noStrike" sz="2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Graphik Compact Regular"/>
            <a:ea typeface="Graphik Compact Regular"/>
            <a:cs typeface="Graphik Compact Regular"/>
            <a:sym typeface="Graphik Compac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