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omments/modernComment_4DE_3DDB9D1C.xml" ContentType="application/vnd.ms-powerpoint.comment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7"/>
  </p:notesMasterIdLst>
  <p:sldIdLst>
    <p:sldId id="256" r:id="rId5"/>
    <p:sldId id="278" r:id="rId6"/>
    <p:sldId id="1252" r:id="rId7"/>
    <p:sldId id="1197" r:id="rId8"/>
    <p:sldId id="1236" r:id="rId9"/>
    <p:sldId id="258" r:id="rId10"/>
    <p:sldId id="1205" r:id="rId11"/>
    <p:sldId id="1206" r:id="rId12"/>
    <p:sldId id="1204" r:id="rId13"/>
    <p:sldId id="1203" r:id="rId14"/>
    <p:sldId id="1208" r:id="rId15"/>
    <p:sldId id="1235" r:id="rId16"/>
    <p:sldId id="1250" r:id="rId17"/>
    <p:sldId id="1191" r:id="rId18"/>
    <p:sldId id="1213" r:id="rId19"/>
    <p:sldId id="1196" r:id="rId20"/>
    <p:sldId id="1192" r:id="rId21"/>
    <p:sldId id="1193" r:id="rId22"/>
    <p:sldId id="1240" r:id="rId23"/>
    <p:sldId id="271" r:id="rId24"/>
    <p:sldId id="1249" r:id="rId25"/>
    <p:sldId id="279" r:id="rId26"/>
    <p:sldId id="265" r:id="rId27"/>
    <p:sldId id="1214" r:id="rId28"/>
    <p:sldId id="1244" r:id="rId29"/>
    <p:sldId id="281" r:id="rId30"/>
    <p:sldId id="275" r:id="rId31"/>
    <p:sldId id="1125" r:id="rId32"/>
    <p:sldId id="1126" r:id="rId33"/>
    <p:sldId id="1215" r:id="rId34"/>
    <p:sldId id="1216" r:id="rId35"/>
    <p:sldId id="1217" r:id="rId36"/>
    <p:sldId id="1218" r:id="rId37"/>
    <p:sldId id="290" r:id="rId38"/>
    <p:sldId id="1134" r:id="rId39"/>
    <p:sldId id="1223" r:id="rId40"/>
    <p:sldId id="1246" r:id="rId41"/>
    <p:sldId id="1251" r:id="rId42"/>
    <p:sldId id="1238" r:id="rId43"/>
    <p:sldId id="1239" r:id="rId44"/>
    <p:sldId id="1253" r:id="rId45"/>
    <p:sldId id="1254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80BAE04-2257-1687-A0F8-36BD4486EBC8}" name="Ruddick, Kristen [ISLH]" initials="RK" userId="S::kristen.ruddick@islandhealth.ca::cd5a42e7-2251-49f4-ace1-e6c325d97242" providerId="AD"/>
  <p188:author id="{FA91CEC5-F78B-9455-417F-14EF1322EA3C}" name="Kay, Christina (Dr) [ISLH]" initials="" userId="S::Christina.Kay@islandhealth.ca::dc71625d-dd4d-4927-892d-bbc6753886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B86"/>
    <a:srgbClr val="006FC0"/>
    <a:srgbClr val="92C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85244" autoAdjust="0"/>
  </p:normalViewPr>
  <p:slideViewPr>
    <p:cSldViewPr snapToGrid="0">
      <p:cViewPr varScale="1">
        <p:scale>
          <a:sx n="103" d="100"/>
          <a:sy n="103" d="100"/>
        </p:scale>
        <p:origin x="2198" y="1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06-4916-9A17-D6A02C86BF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06-4916-9A17-D6A02C86BF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06-4916-9A17-D6A02C86B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3911800"/>
        <c:axId val="2073916360"/>
        <c:axId val="0"/>
      </c:bar3DChart>
      <c:catAx>
        <c:axId val="20739118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073916360"/>
        <c:crosses val="autoZero"/>
        <c:auto val="1"/>
        <c:lblAlgn val="ctr"/>
        <c:lblOffset val="100"/>
        <c:noMultiLvlLbl val="0"/>
      </c:catAx>
      <c:valAx>
        <c:axId val="207391636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073911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omments/modernComment_4DE_3DDB9D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A20D6B6-E82A-4A3F-96C7-9484BE10CCE0}" authorId="{C80BAE04-2257-1687-A0F8-36BD4486EBC8}" created="2025-10-29T17:54:12.264" startDate="2025-10-29T17:54:12.264" dueDate="2025-10-29T17:54:12.264" assignedTo="{FA91CEC5-F78B-9455-417F-14EF1322EA3C}" title="@Kay, Christina (Dr) [ISLH] additional bullet re: extended stay non-residents of Canada.... BCCDC resource indicates not eligible for routine respiratory season publicly funded vaccines, but PH unit discretion can be applied to specific cases?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037802780" sldId="1246"/>
      <ac:spMk id="3" creationId="{BEC4FC99-8057-DABE-D76D-D704546EB886}"/>
      <ac:txMk cp="579" len="51">
        <ac:context len="690" hash="4237487557"/>
      </ac:txMk>
    </ac:txMkLst>
    <p188:pos x="6109368" y="3983789"/>
    <p188:txBody>
      <a:bodyPr/>
      <a:lstStyle/>
      <a:p>
        <a:r>
          <a:rPr lang="en-US"/>
          <a:t>[@Kay, Christina (Dr) [ISLH]] additional bullet re: extended stay non-residents of Canada.... BCCDC resource indicates not eligible for routine respiratory season publicly funded vaccines, but PH unit discretion can be applied to specific cases?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5-10-29T17:54:12.264" id="{7894A655-2D82-478A-99BC-BEF3479BACA6}">
              <p228:atrbtn authorId="{C80BAE04-2257-1687-A0F8-36BD4486EBC8}"/>
              <p228:anchr>
                <p228:comment id="{9A20D6B6-E82A-4A3F-96C7-9484BE10CCE0}"/>
              </p228:anchr>
              <p228:add/>
            </p228:event>
            <p228:event time="2025-10-29T17:54:12.264" id="{7EBA209F-CB29-4C48-A220-71564BD9ABEA}">
              <p228:atrbtn authorId="{C80BAE04-2257-1687-A0F8-36BD4486EBC8}"/>
              <p228:anchr>
                <p228:comment id="{9A20D6B6-E82A-4A3F-96C7-9484BE10CCE0}"/>
              </p228:anchr>
              <p228:asgn authorId="{FA91CEC5-F78B-9455-417F-14EF1322EA3C}"/>
            </p228:event>
            <p228:event time="2025-10-29T17:54:12.264" id="{D2BB8917-338E-4C91-8A28-D5AC41474ED8}">
              <p228:atrbtn authorId="{C80BAE04-2257-1687-A0F8-36BD4486EBC8}"/>
              <p228:anchr>
                <p228:comment id="{9A20D6B6-E82A-4A3F-96C7-9484BE10CCE0}"/>
              </p228:anchr>
              <p228:title val="@Kay, Christina (Dr) [ISLH] additional bullet re: extended stay non-residents of Canada.... BCCDC resource indicates not eligible for routine respiratory season publicly funded vaccines, but PH unit discretion can be applied to specific cases?"/>
            </p228:event>
            <p228:event time="2025-10-29T17:54:12.264" id="{6D14BEEE-EB64-4014-A608-203D3A4C4E85}">
              <p228:atrbtn authorId="{C80BAE04-2257-1687-A0F8-36BD4486EBC8}"/>
              <p228:anchr>
                <p228:comment id="{9A20D6B6-E82A-4A3F-96C7-9484BE10CCE0}"/>
              </p228:anchr>
              <p228:date stDt="2025-10-29T17:54:12.264" endDt="2025-10-29T17:54:12.264"/>
            </p228:event>
          </p228:history>
        </p228:taskDetail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EE5E2-BBE2-4D2E-AFBF-EAE9876B19CB}" type="datetimeFigureOut">
              <a:rPr lang="en-CA" smtClean="0"/>
              <a:t>31-Oct-2025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78F369-F52B-472A-90C4-C414BEE925B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356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60320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CB3F3-F797-442A-81B1-4690905C47D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58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99475-BA29-3633-A6BB-FB2E3DD8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543417-CD24-16AC-9F12-10A7D2932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A6FF34-8F98-E38F-C5F6-41C18A102E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5792A-B67F-6D11-5511-FE22EECED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CB3F3-F797-442A-81B1-4690905C47D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39229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84E9D-C543-168D-00CF-5413C3D30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62550C-25C9-C379-6257-61F638C2A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C0B2E0-95B4-8AF2-DCDA-F5D0298F9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MAC - ¼ Provincial TB Committee, SORC, STIBBI Task Group, PPH Quality, IPAC/OHS X-Continuum</a:t>
            </a:r>
          </a:p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9EF9D-8E12-2602-39F0-0731D816D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CB3F3-F797-442A-81B1-4690905C47D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092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F0C1C-C7F1-8EB9-DC1F-5D82AF6F7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C74F9-F685-05D6-22B8-B399F845C1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1054A4-0FA3-BADE-7B99-713AC29CB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3C33D-89FE-9BCA-D451-23537E822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CB3F3-F797-442A-81B1-4690905C47D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262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0759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842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6B1DA-5081-8770-B6F5-2249532FE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73C8F9-3F34-5E72-3EEF-1023B3FAAD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29D0FC-C5DE-C18E-E256-09F267D06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8C479-9732-88BD-45FC-CD4B298678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6651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375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07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861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3110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26167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3788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4943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2054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8423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58114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44467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10341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506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55310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9FEB-7451-43EF-B86A-ACECC352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F5089B-E87C-B063-7549-849023DEB3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D0A597-F613-DD97-71DA-F2E0993DCF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65635-168C-1854-3DD2-9B0931782F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27023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99D51-38A7-1777-A524-32FCC3218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3D8212-F9A0-5134-0FAE-94AD72C519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57761-253E-1E6C-7295-F3453543B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EEDCEC-D7C3-3B12-672F-7714727A95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2632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13912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26694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3127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06831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13175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78F369-F52B-472A-90C4-C414BEE925BD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9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019800"/>
          </a:xfrm>
          <a:prstGeom prst="rect">
            <a:avLst/>
          </a:prstGeom>
          <a:solidFill>
            <a:srgbClr val="104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8" name="Picture 7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6096000"/>
            <a:ext cx="1066800" cy="629977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457200" y="68580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 userDrawn="1"/>
        </p:nvSpPr>
        <p:spPr>
          <a:xfrm>
            <a:off x="533400" y="6459908"/>
            <a:ext cx="2286000" cy="38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 baseline="0">
                <a:solidFill>
                  <a:srgbClr val="92C2F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islandhealth.ca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019800"/>
          </a:xfrm>
          <a:prstGeom prst="rect">
            <a:avLst/>
          </a:prstGeom>
          <a:solidFill>
            <a:srgbClr val="104B8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3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Picture 8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6096000"/>
            <a:ext cx="1066800" cy="629977"/>
          </a:xfrm>
          <a:prstGeom prst="rect">
            <a:avLst/>
          </a:prstGeom>
        </p:spPr>
      </p:pic>
      <p:sp>
        <p:nvSpPr>
          <p:cNvPr id="10" name="Subtitle 2"/>
          <p:cNvSpPr txBox="1">
            <a:spLocks/>
          </p:cNvSpPr>
          <p:nvPr userDrawn="1"/>
        </p:nvSpPr>
        <p:spPr>
          <a:xfrm>
            <a:off x="533400" y="6459908"/>
            <a:ext cx="2286000" cy="38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 baseline="0">
                <a:solidFill>
                  <a:srgbClr val="92C2F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895600" y="0"/>
            <a:ext cx="6248400" cy="6858000"/>
          </a:xfrm>
          <a:prstGeom prst="rect">
            <a:avLst/>
          </a:prstGeom>
          <a:solidFill>
            <a:srgbClr val="104B8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0400" y="304801"/>
            <a:ext cx="5638800" cy="838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 cap="none" baseline="0">
                <a:solidFill>
                  <a:schemeClr val="bg1"/>
                </a:solidFill>
                <a:latin typeface="Lucida Sans" pitchFamily="34" charset="0"/>
              </a:defRPr>
            </a:lvl1pPr>
          </a:lstStyle>
          <a:p>
            <a:r>
              <a:rPr lang="en-US"/>
              <a:t>Click to Enter Page Title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200400" y="1295400"/>
            <a:ext cx="5638800" cy="52578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57200" y="838200"/>
            <a:ext cx="2133600" cy="51053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rgbClr val="104B86"/>
                </a:solidFill>
              </a:defRPr>
            </a:lvl1pPr>
            <a:lvl2pPr>
              <a:defRPr>
                <a:solidFill>
                  <a:srgbClr val="104B86"/>
                </a:solidFill>
              </a:defRPr>
            </a:lvl2pPr>
            <a:lvl3pPr>
              <a:defRPr>
                <a:solidFill>
                  <a:srgbClr val="104B86"/>
                </a:solidFill>
              </a:defRPr>
            </a:lvl3pPr>
            <a:lvl4pPr>
              <a:defRPr>
                <a:solidFill>
                  <a:srgbClr val="104B86"/>
                </a:solidFill>
              </a:defRPr>
            </a:lvl4pPr>
            <a:lvl5pPr>
              <a:defRPr>
                <a:solidFill>
                  <a:srgbClr val="104B86"/>
                </a:solidFill>
              </a:defRPr>
            </a:lvl5pPr>
          </a:lstStyle>
          <a:p>
            <a:pPr lvl="0"/>
            <a:r>
              <a:rPr lang="en-US"/>
              <a:t>Click to edit side bar (using pull-quote or fact)</a:t>
            </a:r>
          </a:p>
          <a:p>
            <a:pPr lvl="0"/>
            <a:r>
              <a:rPr lang="en-US"/>
              <a:t>OR </a:t>
            </a:r>
          </a:p>
          <a:p>
            <a:pPr lvl="0"/>
            <a:r>
              <a:rPr lang="en-US"/>
              <a:t>Space for a photographic image</a:t>
            </a:r>
          </a:p>
        </p:txBody>
      </p:sp>
      <p:pic>
        <p:nvPicPr>
          <p:cNvPr id="10" name="Picture 9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47664" y="6096000"/>
            <a:ext cx="1066800" cy="629977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363683" y="6453336"/>
            <a:ext cx="87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6019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00">
                <a:solidFill>
                  <a:srgbClr val="104B86"/>
                </a:solidFill>
                <a:latin typeface="Lucida Sans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104B86"/>
                </a:solidFill>
              </a:defRPr>
            </a:lvl1pPr>
            <a:lvl2pPr>
              <a:defRPr sz="2400">
                <a:solidFill>
                  <a:srgbClr val="104B86"/>
                </a:solidFill>
              </a:defRPr>
            </a:lvl2pPr>
            <a:lvl3pPr>
              <a:defRPr sz="2000">
                <a:solidFill>
                  <a:srgbClr val="104B86"/>
                </a:solidFill>
              </a:defRPr>
            </a:lvl3pPr>
            <a:lvl4pPr>
              <a:defRPr sz="1800">
                <a:solidFill>
                  <a:srgbClr val="104B86"/>
                </a:solidFill>
              </a:defRPr>
            </a:lvl4pPr>
            <a:lvl5pPr>
              <a:defRPr sz="1800">
                <a:solidFill>
                  <a:srgbClr val="104B8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3434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104B86"/>
                </a:solidFill>
              </a:defRPr>
            </a:lvl1pPr>
            <a:lvl2pPr>
              <a:defRPr sz="2400">
                <a:solidFill>
                  <a:srgbClr val="104B86"/>
                </a:solidFill>
              </a:defRPr>
            </a:lvl2pPr>
            <a:lvl3pPr>
              <a:defRPr sz="2000">
                <a:solidFill>
                  <a:srgbClr val="104B86"/>
                </a:solidFill>
              </a:defRPr>
            </a:lvl3pPr>
            <a:lvl4pPr>
              <a:defRPr sz="1800">
                <a:solidFill>
                  <a:srgbClr val="104B86"/>
                </a:solidFill>
              </a:defRPr>
            </a:lvl4pPr>
            <a:lvl5pPr>
              <a:defRPr sz="1800">
                <a:solidFill>
                  <a:srgbClr val="104B8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9" name="Picture 8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6096000"/>
            <a:ext cx="1066800" cy="629977"/>
          </a:xfrm>
          <a:prstGeom prst="rect">
            <a:avLst/>
          </a:prstGeom>
        </p:spPr>
      </p:pic>
      <p:sp>
        <p:nvSpPr>
          <p:cNvPr id="11" name="Subtitle 2"/>
          <p:cNvSpPr txBox="1">
            <a:spLocks/>
          </p:cNvSpPr>
          <p:nvPr userDrawn="1"/>
        </p:nvSpPr>
        <p:spPr>
          <a:xfrm>
            <a:off x="533400" y="6459908"/>
            <a:ext cx="2286000" cy="38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 baseline="0">
                <a:solidFill>
                  <a:srgbClr val="92C2F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2895600" y="0"/>
            <a:ext cx="62484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09599"/>
            <a:ext cx="2133600" cy="53340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rgbClr val="104B86"/>
                </a:solidFill>
                <a:latin typeface="Lucida Sans" pitchFamily="34" charset="0"/>
              </a:defRPr>
            </a:lvl1pPr>
          </a:lstStyle>
          <a:p>
            <a:r>
              <a:rPr lang="en-US"/>
              <a:t>Short Title</a:t>
            </a:r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57200" y="1295400"/>
            <a:ext cx="2133600" cy="4648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rgbClr val="104B86"/>
                </a:solidFill>
              </a:defRPr>
            </a:lvl1pPr>
            <a:lvl2pPr>
              <a:defRPr>
                <a:solidFill>
                  <a:srgbClr val="104B86"/>
                </a:solidFill>
              </a:defRPr>
            </a:lvl2pPr>
            <a:lvl3pPr>
              <a:defRPr>
                <a:solidFill>
                  <a:srgbClr val="104B86"/>
                </a:solidFill>
              </a:defRPr>
            </a:lvl3pPr>
            <a:lvl4pPr>
              <a:defRPr>
                <a:solidFill>
                  <a:srgbClr val="104B86"/>
                </a:solidFill>
              </a:defRPr>
            </a:lvl4pPr>
            <a:lvl5pPr>
              <a:defRPr>
                <a:solidFill>
                  <a:srgbClr val="104B86"/>
                </a:solidFill>
              </a:defRPr>
            </a:lvl5pPr>
          </a:lstStyle>
          <a:p>
            <a:pPr lvl="0"/>
            <a:r>
              <a:rPr lang="en-US"/>
              <a:t>Click to edit language explaining chart, graph or table</a:t>
            </a:r>
          </a:p>
        </p:txBody>
      </p:sp>
      <p:graphicFrame>
        <p:nvGraphicFramePr>
          <p:cNvPr id="15" name="Chart 14"/>
          <p:cNvGraphicFramePr/>
          <p:nvPr userDrawn="1"/>
        </p:nvGraphicFramePr>
        <p:xfrm>
          <a:off x="3200400" y="1447800"/>
          <a:ext cx="5638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6" descr="IH_color_150_med-res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547664" y="6096000"/>
            <a:ext cx="1066800" cy="629977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363683" y="6453336"/>
            <a:ext cx="87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3810000" y="0"/>
            <a:ext cx="533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09599"/>
            <a:ext cx="2895600" cy="533401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2400" b="1" cap="none" baseline="0">
                <a:solidFill>
                  <a:srgbClr val="104B86"/>
                </a:solidFill>
                <a:latin typeface="Lucida Sans" pitchFamily="34" charset="0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57200" y="1295400"/>
            <a:ext cx="2895600" cy="4648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rgbClr val="104B86"/>
                </a:solidFill>
              </a:defRPr>
            </a:lvl1pPr>
            <a:lvl2pPr>
              <a:defRPr>
                <a:solidFill>
                  <a:srgbClr val="104B86"/>
                </a:solidFill>
              </a:defRPr>
            </a:lvl2pPr>
            <a:lvl3pPr>
              <a:defRPr>
                <a:solidFill>
                  <a:srgbClr val="104B86"/>
                </a:solidFill>
              </a:defRPr>
            </a:lvl3pPr>
            <a:lvl4pPr>
              <a:defRPr>
                <a:solidFill>
                  <a:srgbClr val="104B86"/>
                </a:solidFill>
              </a:defRPr>
            </a:lvl4pPr>
            <a:lvl5pPr>
              <a:defRPr>
                <a:solidFill>
                  <a:srgbClr val="104B86"/>
                </a:solidFill>
              </a:defRPr>
            </a:lvl5pPr>
          </a:lstStyle>
          <a:p>
            <a:pPr lvl="0"/>
            <a:r>
              <a:rPr lang="en-US"/>
              <a:t>Click to edit paragraph text</a:t>
            </a:r>
          </a:p>
        </p:txBody>
      </p:sp>
      <p:pic>
        <p:nvPicPr>
          <p:cNvPr id="14" name="Picture 13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67744" y="6096000"/>
            <a:ext cx="1066800" cy="629977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3810000" y="0"/>
            <a:ext cx="5334000" cy="68580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rgbClr val="104B86"/>
                </a:solidFill>
              </a:defRPr>
            </a:lvl1pPr>
            <a:lvl2pPr>
              <a:defRPr>
                <a:solidFill>
                  <a:srgbClr val="104B86"/>
                </a:solidFill>
              </a:defRPr>
            </a:lvl2pPr>
            <a:lvl3pPr>
              <a:defRPr>
                <a:solidFill>
                  <a:srgbClr val="104B86"/>
                </a:solidFill>
              </a:defRPr>
            </a:lvl3pPr>
            <a:lvl4pPr>
              <a:defRPr>
                <a:solidFill>
                  <a:srgbClr val="104B86"/>
                </a:solidFill>
              </a:defRPr>
            </a:lvl4pPr>
            <a:lvl5pPr>
              <a:defRPr>
                <a:solidFill>
                  <a:srgbClr val="104B86"/>
                </a:solidFill>
              </a:defRPr>
            </a:lvl5pPr>
          </a:lstStyle>
          <a:p>
            <a:pPr lvl="0"/>
            <a:r>
              <a:rPr lang="en-US"/>
              <a:t>Click to add photo or image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63683" y="6453336"/>
            <a:ext cx="87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 userDrawn="1"/>
        </p:nvSpPr>
        <p:spPr>
          <a:xfrm>
            <a:off x="0" y="0"/>
            <a:ext cx="9144000" cy="5943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ontent Placeholder 2"/>
          <p:cNvSpPr>
            <a:spLocks noGrp="1"/>
          </p:cNvSpPr>
          <p:nvPr>
            <p:ph idx="11" hasCustomPrompt="1"/>
          </p:nvPr>
        </p:nvSpPr>
        <p:spPr>
          <a:xfrm>
            <a:off x="0" y="0"/>
            <a:ext cx="9144000" cy="5943600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 algn="ctr">
              <a:buNone/>
              <a:defRPr sz="2800" i="1" baseline="0">
                <a:solidFill>
                  <a:srgbClr val="104B86"/>
                </a:solidFill>
              </a:defRPr>
            </a:lvl1pPr>
            <a:lvl2pPr>
              <a:defRPr>
                <a:solidFill>
                  <a:srgbClr val="104B86"/>
                </a:solidFill>
              </a:defRPr>
            </a:lvl2pPr>
            <a:lvl3pPr>
              <a:defRPr>
                <a:solidFill>
                  <a:srgbClr val="104B86"/>
                </a:solidFill>
              </a:defRPr>
            </a:lvl3pPr>
            <a:lvl4pPr>
              <a:defRPr>
                <a:solidFill>
                  <a:srgbClr val="104B86"/>
                </a:solidFill>
              </a:defRPr>
            </a:lvl4pPr>
            <a:lvl5pPr>
              <a:defRPr>
                <a:solidFill>
                  <a:srgbClr val="104B86"/>
                </a:solidFill>
              </a:defRPr>
            </a:lvl5pPr>
          </a:lstStyle>
          <a:p>
            <a:pPr lvl="0"/>
            <a:r>
              <a:rPr lang="en-US"/>
              <a:t>Click to add large photographic image</a:t>
            </a:r>
          </a:p>
        </p:txBody>
      </p:sp>
      <p:sp>
        <p:nvSpPr>
          <p:cNvPr id="26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971800"/>
            <a:ext cx="3429000" cy="14700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 baseline="0">
                <a:solidFill>
                  <a:srgbClr val="104B86"/>
                </a:solidFill>
                <a:latin typeface="Lucida Sans" pitchFamily="34" charset="0"/>
              </a:defRPr>
            </a:lvl1pPr>
          </a:lstStyle>
          <a:p>
            <a:r>
              <a:rPr lang="en-US"/>
              <a:t>Closing Title, (adjust font color to display on photo)</a:t>
            </a:r>
            <a:endParaRPr lang="en-GB"/>
          </a:p>
        </p:txBody>
      </p:sp>
      <p:sp>
        <p:nvSpPr>
          <p:cNvPr id="2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572000"/>
            <a:ext cx="342900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rgbClr val="92C2F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 subtitle blurb (adjust font color to display on photo)</a:t>
            </a:r>
            <a:endParaRPr lang="en-GB"/>
          </a:p>
        </p:txBody>
      </p:sp>
      <p:pic>
        <p:nvPicPr>
          <p:cNvPr id="29" name="Picture 28" descr="IH_color_150_med-res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391400" y="6096000"/>
            <a:ext cx="1066800" cy="629977"/>
          </a:xfrm>
          <a:prstGeom prst="rect">
            <a:avLst/>
          </a:prstGeom>
        </p:spPr>
      </p:pic>
      <p:cxnSp>
        <p:nvCxnSpPr>
          <p:cNvPr id="30" name="Straight Connector 29"/>
          <p:cNvCxnSpPr/>
          <p:nvPr userDrawn="1"/>
        </p:nvCxnSpPr>
        <p:spPr>
          <a:xfrm>
            <a:off x="457200" y="6858000"/>
            <a:ext cx="815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 userDrawn="1"/>
        </p:nvSpPr>
        <p:spPr>
          <a:xfrm>
            <a:off x="533400" y="6459908"/>
            <a:ext cx="2286000" cy="381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i="1" baseline="0">
                <a:solidFill>
                  <a:srgbClr val="92C2F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Page </a:t>
            </a:r>
            <a:fld id="{1B5A4B96-8103-4291-ABA7-0B04750C82B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104B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‹#›</a:t>
            </a:fld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104B8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cdc.ca/Health-Info-Site/Documents/Respiratory_data/respiratory_virus_activity_2025-10-2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ccdc.shinyapps.io/respiratory_pathogen_characterization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bccdc.shinyapps.io/respiratory_wastewater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ccdc.shinyapps.io/respiratory_pathogen_characterization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ccdc.shinyapps.io/respiratory_syndromic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ccdc.shinyapps.io/respiratory_syndromic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bc-my.sharepoint.com/:w:/r/personal/tracy_beaton_islandhealth_ca/Documents/EPS%20Working%20Documents/Pilot%20documents%20(at%20feedback%20during%20use)/EPS%20Process-Educational%20Pamphles/eps-educational-pamphlets-Intake-Questions.docx?d=wa1a47747fff8497f96f0e3ee43a3bfc4&amp;csf=1&amp;web=1&amp;e=dqe4u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healthbc-my.sharepoint.com/:w:/r/personal/tracy_beaton_islandhealth_ca/Documents/EPS%20Working%20Documents/Pilot%20documents%20(at%20feedback%20during%20use)/EPS%20Process-Educational%20Pamphles/eps-educational-pamphlets-Intake-Questions.docx?d=wa1a47747fff8497f96f0e3ee43a3bfc4&amp;csf=1&amp;web=1&amp;e=dqe4um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en/public-health/services/publications/vaccines-immunization/national-advisory-committee-immunization-summary-guidance-covid-19-vaccines-2025-summer-2026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cdc.ca/resource-gallery/Documents/Guidelines%20and%20Forms/Guidelines%20and%20Manuals/Epid/CD%20Manual/Chapter%202%20-%20Imms/Part4/COVID-19-vaccine-eligibility.pdf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rxiv.org/content/10.1101/2025.09.05.25335203v1.full.pdf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bccdc.shinyapps.io/communicable_disease_dashboard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cdc.ca/resource-gallery/Documents/Guidelines%20and%20Forms/Guidelines%20and%20Manuals/Epid/CD%20Manual/Chapter%202%20-%20Imms/Part4/PCV20.pdf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bchealthhub.ca/alerts-and-updates/99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DE_3DDB9D1C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slandhealth.ca/our-services/community-health-services/accessing-our-services" TargetMode="External"/><Relationship Id="rId4" Type="http://schemas.openxmlformats.org/officeDocument/2006/relationships/hyperlink" Target="https://www.islandhealth.ca/our-services/community-health-services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ccdc.ca/health-professionals/clinical-resources/communicable-disease-control-manual/immunization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ccdc.ca/resource-gallery/Documents/Guidelines%20and%20Forms/Guidelines%20and%20Manuals/Epid/CD%20Manual/Chapter%202%20-%20Imms/Part4/COVID-19-vaccine-eligibility.pdf" TargetMode="External"/><Relationship Id="rId2" Type="http://schemas.openxmlformats.org/officeDocument/2006/relationships/hyperlink" Target="https://www.bccdc.ca/resource-gallery/Documents/Guidelines%20and%20Forms/Guidelines%20and%20Manuals/Epid/CD%20Manual/Chapter%202%20-%20Imms/Part4/Influenza_Eligibility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slandhealth.ca/learn-about-health/immunizations/immunization-information-healthcare-professionals" TargetMode="External"/><Relationship Id="rId5" Type="http://schemas.openxmlformats.org/officeDocument/2006/relationships/hyperlink" Target="https://www.bccdc.ca/resource-gallery/Documents/Guidelines%20and%20Forms/Guidelines%20and%20Manuals/Immunization/Vaccine%20Info/Vaccines-Recommended-Adults.pdf" TargetMode="External"/><Relationship Id="rId4" Type="http://schemas.openxmlformats.org/officeDocument/2006/relationships/hyperlink" Target="https://www.vch.ca/en/media/22941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althlinkbc.ca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surveys.islandhealth.ca/surveys/Public-Health-Grand-Rounds-Oct-2025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317" y="1283179"/>
            <a:ext cx="8334681" cy="3326697"/>
          </a:xfrm>
        </p:spPr>
        <p:txBody>
          <a:bodyPr lIns="91440" tIns="45720" rIns="91440" bIns="45720" anchor="t">
            <a:normAutofit fontScale="90000"/>
          </a:bodyPr>
          <a:lstStyle/>
          <a:p>
            <a:pPr algn="l"/>
            <a:r>
              <a:rPr lang="en-GB" sz="3200">
                <a:latin typeface="Lucida Sans"/>
              </a:rPr>
              <a:t>Public Health Grand Rounds:</a:t>
            </a:r>
            <a:r>
              <a:rPr lang="en-GB" b="1">
                <a:latin typeface="Lucida Sans"/>
              </a:rPr>
              <a:t> </a:t>
            </a:r>
            <a:r>
              <a:rPr lang="en-GB" sz="6600" b="1">
                <a:latin typeface="Lucida Sans"/>
              </a:rPr>
              <a:t>Respiratory Illness Season Update 2025</a:t>
            </a:r>
            <a:endParaRPr lang="en-GB" sz="6600"/>
          </a:p>
        </p:txBody>
      </p:sp>
      <p:sp>
        <p:nvSpPr>
          <p:cNvPr id="4" name="TextBox 3"/>
          <p:cNvSpPr txBox="1"/>
          <p:nvPr/>
        </p:nvSpPr>
        <p:spPr>
          <a:xfrm>
            <a:off x="539552" y="5615159"/>
            <a:ext cx="7992888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i="1">
                <a:solidFill>
                  <a:schemeClr val="bg1"/>
                </a:solidFill>
              </a:rPr>
              <a:t>Excellent health and care for everyone, everywhere, every time.</a:t>
            </a:r>
            <a:endParaRPr lang="en-CA" sz="1600" i="1">
              <a:solidFill>
                <a:schemeClr val="bg1"/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F6BBF7-B358-F209-8B47-B89233887877}"/>
              </a:ext>
            </a:extLst>
          </p:cNvPr>
          <p:cNvSpPr txBox="1"/>
          <p:nvPr/>
        </p:nvSpPr>
        <p:spPr>
          <a:xfrm>
            <a:off x="534629" y="543847"/>
            <a:ext cx="443373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600" baseline="0">
                <a:solidFill>
                  <a:srgbClr val="FFFFFF"/>
                </a:solidFill>
                <a:latin typeface="Lucida Sans"/>
              </a:rPr>
              <a:t>29 </a:t>
            </a:r>
            <a:r>
              <a:rPr lang="en-GB" sz="1600">
                <a:solidFill>
                  <a:srgbClr val="FFFFFF"/>
                </a:solidFill>
                <a:latin typeface="Lucida Sans"/>
              </a:rPr>
              <a:t>OCTOBER</a:t>
            </a:r>
            <a:r>
              <a:rPr lang="en-GB" sz="1600" baseline="0">
                <a:solidFill>
                  <a:srgbClr val="FFFFFF"/>
                </a:solidFill>
                <a:latin typeface="Lucida Sans"/>
              </a:rPr>
              <a:t> 2025</a:t>
            </a:r>
            <a:endParaRPr lang="en-US" sz="1600">
              <a:latin typeface="Lucida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D9FF2A-CAA9-9471-5A2F-FB4E617B9F13}"/>
              </a:ext>
            </a:extLst>
          </p:cNvPr>
          <p:cNvSpPr txBox="1"/>
          <p:nvPr/>
        </p:nvSpPr>
        <p:spPr>
          <a:xfrm>
            <a:off x="3760837" y="4277033"/>
            <a:ext cx="5051323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baseline="0">
                <a:solidFill>
                  <a:srgbClr val="FFFFFF"/>
                </a:solidFill>
                <a:latin typeface="Lucida Sans"/>
              </a:rPr>
              <a:t>Dr. Mark A. Cachia, MD, MPH, FRCPC</a:t>
            </a:r>
            <a:r>
              <a:rPr sz="2000">
                <a:latin typeface="Lucida Sans"/>
                <a:ea typeface="Lucida Sans"/>
                <a:cs typeface="Lucida Sans"/>
              </a:rPr>
              <a:t>​</a:t>
            </a:r>
            <a:br>
              <a:rPr sz="2000">
                <a:latin typeface="Lucida Sans"/>
                <a:ea typeface="Lucida Sans"/>
                <a:cs typeface="Lucida Sans"/>
              </a:rPr>
            </a:br>
            <a:r>
              <a:rPr lang="en-GB" sz="2000" baseline="0">
                <a:solidFill>
                  <a:srgbClr val="FFFFFF"/>
                </a:solidFill>
                <a:latin typeface="Lucida Sans"/>
              </a:rPr>
              <a:t>Dr. Christina Kay, MD, MSc., FRCPC</a:t>
            </a:r>
            <a:r>
              <a:rPr sz="2000">
                <a:latin typeface="Lucida Sans"/>
                <a:ea typeface="Lucida Sans"/>
                <a:cs typeface="Lucida Sans"/>
              </a:rPr>
              <a:t>​</a:t>
            </a:r>
            <a:endParaRPr lang="en-US" sz="2000"/>
          </a:p>
          <a:p>
            <a:pPr algn="ctr"/>
            <a:endParaRPr lang="en-US"/>
          </a:p>
        </p:txBody>
      </p:sp>
    </p:spTree>
  </p:cSld>
  <p:clrMapOvr>
    <a:masterClrMapping/>
  </p:clrMapOvr>
  <p:transition spd="med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3802F-E0F0-E4B4-FADB-8DAB4534A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Lucida Sans"/>
              </a:rPr>
              <a:t>Territorial Acknowledgement</a:t>
            </a:r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673C59-4250-BE67-3B36-90DE3C28CA1E}"/>
              </a:ext>
            </a:extLst>
          </p:cNvPr>
          <p:cNvSpPr txBox="1"/>
          <p:nvPr/>
        </p:nvSpPr>
        <p:spPr>
          <a:xfrm>
            <a:off x="772407" y="1129275"/>
            <a:ext cx="333110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Island Health acknowledges with respect and humility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the Coast Salish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, Nuu-chah-nulth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 and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 </a:t>
            </a:r>
            <a:r>
              <a:rPr lang="en-CA" err="1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Kwakwa̱ka̱ʼwakw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 Peoples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on whose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unceded traditional territories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we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offer our services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and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programs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.</a:t>
            </a:r>
            <a:endParaRPr lang="en-US">
              <a:solidFill>
                <a:schemeClr val="bg1"/>
              </a:solidFill>
              <a:latin typeface="BC Sans"/>
            </a:endParaRPr>
          </a:p>
          <a:p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As a health organization, we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 are committed to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identifying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and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addressing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the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historical and ongoing health impacts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of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colonization 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and </a:t>
            </a:r>
            <a:r>
              <a:rPr lang="en-CA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Indigenous-specific racism to promote a culturally safe work environment</a:t>
            </a:r>
            <a:r>
              <a:rPr lang="en-CA" baseline="0">
                <a:solidFill>
                  <a:schemeClr val="bg1"/>
                </a:solidFill>
                <a:latin typeface="BC Sans"/>
                <a:ea typeface="Segoe UI"/>
                <a:cs typeface="Segoe UI"/>
              </a:rPr>
              <a:t>.</a:t>
            </a:r>
            <a:endParaRPr lang="en-CA">
              <a:solidFill>
                <a:schemeClr val="bg1"/>
              </a:solidFill>
              <a:latin typeface="BC Sans"/>
            </a:endParaRPr>
          </a:p>
          <a:p>
            <a:pPr algn="ctr"/>
            <a:endParaRPr lang="en-CA">
              <a:solidFill>
                <a:srgbClr val="104B86"/>
              </a:solidFill>
              <a:ea typeface="Calibri"/>
              <a:cs typeface="Segoe UI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pic>
        <p:nvPicPr>
          <p:cNvPr id="8" name="Picture 7" descr="A logo with hands and a heart&#10;&#10;AI-generated content may be incorrect.">
            <a:extLst>
              <a:ext uri="{FF2B5EF4-FFF2-40B4-BE49-F238E27FC236}">
                <a16:creationId xmlns:a16="http://schemas.microsoft.com/office/drawing/2014/main" id="{55D47E00-F3B8-ACD2-5C80-E3E7DC1CE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5" y="4811457"/>
            <a:ext cx="1772988" cy="1143403"/>
          </a:xfrm>
          <a:prstGeom prst="rect">
            <a:avLst/>
          </a:prstGeom>
        </p:spPr>
      </p:pic>
      <p:pic>
        <p:nvPicPr>
          <p:cNvPr id="3" name="Picture 2" descr="A body of water with trees and mountains in the background&#10;&#10;AI-generated content may be incorrect.">
            <a:extLst>
              <a:ext uri="{FF2B5EF4-FFF2-40B4-BE49-F238E27FC236}">
                <a16:creationId xmlns:a16="http://schemas.microsoft.com/office/drawing/2014/main" id="{5D814A02-EE1A-8832-B4A2-1E08F2D56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251" y="1126313"/>
            <a:ext cx="4103315" cy="360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97728"/>
      </p:ext>
    </p:extLst>
  </p:cSld>
  <p:clrMapOvr>
    <a:masterClrMapping/>
  </p:clrMapOvr>
  <p:transition spd="med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3EE02-BCD5-0AE3-0563-345DD968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and white background with white text&#10;&#10;AI-generated content may be incorrect.">
            <a:extLst>
              <a:ext uri="{FF2B5EF4-FFF2-40B4-BE49-F238E27FC236}">
                <a16:creationId xmlns:a16="http://schemas.microsoft.com/office/drawing/2014/main" id="{DC35DD8B-D1EF-6858-A5A2-8604BC464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339" y="909394"/>
            <a:ext cx="3075140" cy="2953445"/>
          </a:xfrm>
          <a:prstGeom prst="rect">
            <a:avLst/>
          </a:prstGeom>
        </p:spPr>
      </p:pic>
      <p:pic>
        <p:nvPicPr>
          <p:cNvPr id="11" name="Picture 10" descr="A rocky beach with trees and a blue sky&#10;&#10;AI-generated content may be incorrect.">
            <a:extLst>
              <a:ext uri="{FF2B5EF4-FFF2-40B4-BE49-F238E27FC236}">
                <a16:creationId xmlns:a16="http://schemas.microsoft.com/office/drawing/2014/main" id="{7236F0C2-B91D-CE51-7B1B-F40EED244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891" y="3938412"/>
            <a:ext cx="3163691" cy="20013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028D07-B367-B4C7-D8EC-25593E0D664E}"/>
              </a:ext>
            </a:extLst>
          </p:cNvPr>
          <p:cNvSpPr txBox="1"/>
          <p:nvPr/>
        </p:nvSpPr>
        <p:spPr>
          <a:xfrm>
            <a:off x="1491663" y="131439"/>
            <a:ext cx="567457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ea typeface="Calibri"/>
                <a:cs typeface="Calibri"/>
              </a:rPr>
              <a:t>Presenters</a:t>
            </a:r>
          </a:p>
        </p:txBody>
      </p:sp>
      <p:pic>
        <p:nvPicPr>
          <p:cNvPr id="2" name="Picture 1" descr="A black and white text on a black background&#10;&#10;AI-generated content may be incorrect.">
            <a:extLst>
              <a:ext uri="{FF2B5EF4-FFF2-40B4-BE49-F238E27FC236}">
                <a16:creationId xmlns:a16="http://schemas.microsoft.com/office/drawing/2014/main" id="{5E2B801F-608F-6546-0A8C-CBFA2BE91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37" y="904671"/>
            <a:ext cx="3061255" cy="46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0234"/>
      </p:ext>
    </p:extLst>
  </p:cSld>
  <p:clrMapOvr>
    <a:masterClrMapping/>
  </p:clrMapOvr>
  <p:transition spd="med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F60DB-336A-7DFE-66E4-312D0C892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2A8E8-68B2-4922-440C-DCB57753F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993"/>
            <a:ext cx="8229600" cy="114300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Lucida Sans"/>
              </a:rPr>
              <a:t>Conflict of Interest</a:t>
            </a:r>
            <a:endParaRPr lang="en-CA">
              <a:latin typeface="Lucida Sa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6CF3E-CA18-270F-D948-E67FFDF14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sz="2400" dirty="0"/>
              <a:t>No financial relationships with sponsors or vaccine industry</a:t>
            </a:r>
          </a:p>
        </p:txBody>
      </p:sp>
    </p:spTree>
    <p:extLst>
      <p:ext uri="{BB962C8B-B14F-4D97-AF65-F5344CB8AC3E}">
        <p14:creationId xmlns:p14="http://schemas.microsoft.com/office/powerpoint/2010/main" val="1358019532"/>
      </p:ext>
    </p:extLst>
  </p:cSld>
  <p:clrMapOvr>
    <a:masterClrMapping/>
  </p:clrMapOvr>
  <p:transition spd="med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E3844-82F3-9366-DBB0-5AE92E86F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A22B0-FC70-D6B0-A0E2-BAD73FD92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993"/>
            <a:ext cx="8229600" cy="114300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Lucida Sans"/>
              </a:rPr>
              <a:t>Acknowledgements</a:t>
            </a:r>
            <a:endParaRPr lang="en-CA">
              <a:latin typeface="Lucida San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52E2E-6153-DE52-1741-B5788F43E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sz="2800"/>
              <a:t>Slides from Dr. Meena Dawar, Medical Health Officer at Vancouver Coastal Health</a:t>
            </a:r>
          </a:p>
          <a:p>
            <a:r>
              <a:rPr lang="en-US" sz="2800"/>
              <a:t>Population &amp; Public Health:</a:t>
            </a:r>
          </a:p>
          <a:p>
            <a:pPr lvl="1"/>
            <a:r>
              <a:rPr lang="en-US" sz="2400"/>
              <a:t>Education &amp; Practice Support</a:t>
            </a:r>
          </a:p>
          <a:p>
            <a:pPr lvl="1"/>
            <a:r>
              <a:rPr lang="en-US" sz="2400"/>
              <a:t>Population Health Assessment, Surveillance &amp; Epidemiology</a:t>
            </a:r>
          </a:p>
          <a:p>
            <a:pPr lvl="1"/>
            <a:r>
              <a:rPr lang="en-US" sz="2400"/>
              <a:t>Immunization Team</a:t>
            </a:r>
          </a:p>
        </p:txBody>
      </p:sp>
    </p:spTree>
    <p:extLst>
      <p:ext uri="{BB962C8B-B14F-4D97-AF65-F5344CB8AC3E}">
        <p14:creationId xmlns:p14="http://schemas.microsoft.com/office/powerpoint/2010/main" val="4045146350"/>
      </p:ext>
    </p:extLst>
  </p:cSld>
  <p:clrMapOvr>
    <a:masterClrMapping/>
  </p:clrMapOvr>
  <p:transition spd="med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GB" sz="4200" b="0">
                <a:latin typeface="Lucida Sans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GB" sz="2400"/>
              <a:t>Review last respiratory illness season in BC</a:t>
            </a:r>
            <a:endParaRPr lang="en-GB" sz="2400">
              <a:ea typeface="Calibri"/>
              <a:cs typeface="Calibri"/>
            </a:endParaRPr>
          </a:p>
          <a:p>
            <a:r>
              <a:rPr lang="en-GB" sz="2400"/>
              <a:t>Describe current activity for influenza, COVID-19 and RSV </a:t>
            </a:r>
            <a:endParaRPr lang="en-US">
              <a:ea typeface="Calibri"/>
              <a:cs typeface="Calibri"/>
            </a:endParaRPr>
          </a:p>
          <a:p>
            <a:r>
              <a:rPr lang="en-GB" sz="2400"/>
              <a:t>Highlight provincial immunization guidelines 2025</a:t>
            </a:r>
          </a:p>
          <a:p>
            <a:pPr lvl="1"/>
            <a:r>
              <a:rPr lang="en-GB" sz="2000">
                <a:ea typeface="Calibri"/>
                <a:cs typeface="Calibri"/>
              </a:rPr>
              <a:t>Influenza</a:t>
            </a:r>
          </a:p>
          <a:p>
            <a:pPr lvl="1"/>
            <a:r>
              <a:rPr lang="en-GB" sz="2000">
                <a:ea typeface="Calibri"/>
                <a:cs typeface="Calibri"/>
              </a:rPr>
              <a:t>COVID-19</a:t>
            </a:r>
          </a:p>
          <a:p>
            <a:pPr lvl="1"/>
            <a:r>
              <a:rPr lang="en-GB" sz="2000">
                <a:ea typeface="Calibri"/>
                <a:cs typeface="Calibri"/>
              </a:rPr>
              <a:t>Pneumococcal </a:t>
            </a:r>
          </a:p>
          <a:p>
            <a:pPr lvl="1"/>
            <a:r>
              <a:rPr lang="en-GB" sz="2000">
                <a:ea typeface="Calibri"/>
                <a:cs typeface="Calibri"/>
              </a:rPr>
              <a:t>RSV</a:t>
            </a:r>
          </a:p>
          <a:p>
            <a:r>
              <a:rPr lang="en-GB" sz="2400"/>
              <a:t>Q&amp;A </a:t>
            </a:r>
            <a:endParaRPr lang="en-GB" sz="2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F0271-5C64-4A72-E557-CB25CD2AB7BE}"/>
              </a:ext>
            </a:extLst>
          </p:cNvPr>
          <p:cNvSpPr txBox="1"/>
          <p:nvPr/>
        </p:nvSpPr>
        <p:spPr>
          <a:xfrm>
            <a:off x="59635" y="312918"/>
            <a:ext cx="2723323" cy="29176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+mj-lt"/>
                <a:ea typeface="Calibri"/>
                <a:cs typeface="Calibri"/>
              </a:rPr>
              <a:t>Respiratory Illness Season Update 2025</a:t>
            </a:r>
          </a:p>
        </p:txBody>
      </p:sp>
    </p:spTree>
  </p:cSld>
  <p:clrMapOvr>
    <a:masterClrMapping/>
  </p:clrMapOvr>
  <p:transition spd="med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EF01-0C46-673C-BF9E-B07F0F310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00E85-1F45-466C-550B-C27B01C0A2C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0142A8-5042-0F91-FD95-4FD43F63FA90}"/>
              </a:ext>
            </a:extLst>
          </p:cNvPr>
          <p:cNvSpPr txBox="1"/>
          <p:nvPr/>
        </p:nvSpPr>
        <p:spPr>
          <a:xfrm>
            <a:off x="86140" y="312918"/>
            <a:ext cx="2716696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>
                <a:latin typeface="Lucida Sans"/>
              </a:rPr>
              <a:t>Snapshot of Respiratory Virus Activity</a:t>
            </a:r>
            <a:endParaRPr lang="en-US" sz="3600">
              <a:ea typeface="Calibri"/>
              <a:cs typeface="Calibri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D135AD5-2ED6-5F9A-2D08-E0113277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</a:t>
            </a:r>
            <a:endParaRPr lang="en-CA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38431B-27C0-9529-B3AB-7830F5CC6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 </a:t>
            </a:r>
            <a:endParaRPr lang="en-C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F81B6C-A8F9-032D-33AA-59DE6CA12846}"/>
              </a:ext>
            </a:extLst>
          </p:cNvPr>
          <p:cNvSpPr txBox="1"/>
          <p:nvPr/>
        </p:nvSpPr>
        <p:spPr>
          <a:xfrm>
            <a:off x="245164" y="4968412"/>
            <a:ext cx="2285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i="1">
                <a:hlinkClick r:id="rId3"/>
              </a:rPr>
              <a:t>https://www.bccdc.ca/Health-Info-Site/Documents/Respiratory_data/respiratory_virus_activity_2025-10-23.pdf</a:t>
            </a:r>
            <a:endParaRPr lang="en-CA" sz="1100" i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3BF53C-3D32-8747-1733-174120D58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7346" y="1562563"/>
            <a:ext cx="5952654" cy="373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09027"/>
      </p:ext>
    </p:extLst>
  </p:cSld>
  <p:clrMapOvr>
    <a:masterClrMapping/>
  </p:clrMapOvr>
  <p:transition spd="med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79038-2808-3064-CA78-A2044E4D7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A6817539-665C-75AF-8276-7F12BACAE9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8176" y="192765"/>
            <a:ext cx="8484329" cy="1117614"/>
          </a:xfrm>
          <a:prstGeom prst="rect">
            <a:avLst/>
          </a:prstGeom>
        </p:spPr>
        <p:txBody>
          <a:bodyPr vert="horz" wrap="square" lIns="0" tIns="9525" rIns="0" bIns="0" rtlCol="0" anchor="t">
            <a:spAutoFit/>
          </a:bodyPr>
          <a:lstStyle/>
          <a:p>
            <a:r>
              <a:rPr lang="en-CA" sz="3600"/>
              <a:t>Number of Positive Samples and Percent Positivity by Virus: ISLH</a:t>
            </a:r>
            <a:endParaRPr lang="en-CA" sz="3600"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84E8C3-2A46-3AE5-F3CA-1DDFCB0FB0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81"/>
          <a:stretch/>
        </p:blipFill>
        <p:spPr>
          <a:xfrm>
            <a:off x="298176" y="1607253"/>
            <a:ext cx="7323257" cy="38257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2A02A6-2497-B5CA-CBDC-2BCD340C0F8B}"/>
              </a:ext>
            </a:extLst>
          </p:cNvPr>
          <p:cNvSpPr txBox="1"/>
          <p:nvPr/>
        </p:nvSpPr>
        <p:spPr>
          <a:xfrm>
            <a:off x="7455783" y="1600813"/>
            <a:ext cx="1326722" cy="38318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350">
                <a:solidFill>
                  <a:srgbClr val="000000"/>
                </a:solidFill>
              </a:rPr>
              <a:t>While Influenza A, Influenza B, and RSV typically peak in the late winter to early spring, COVID-19 does not follow the same seasonal pattern. </a:t>
            </a:r>
            <a:endParaRPr lang="en-CA" sz="135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en-US" sz="1350">
              <a:solidFill>
                <a:srgbClr val="000000"/>
              </a:solidFill>
            </a:endParaRPr>
          </a:p>
          <a:p>
            <a:pPr algn="ctr"/>
            <a:r>
              <a:rPr lang="en-US" sz="1350">
                <a:solidFill>
                  <a:srgbClr val="000000"/>
                </a:solidFill>
              </a:rPr>
              <a:t>In the 2024/25 season, COVID-19 activity fluctuated with peaks in late summer and early fall.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CA0CA7-BFC0-02C7-66BD-79AFBDFE2330}"/>
              </a:ext>
            </a:extLst>
          </p:cNvPr>
          <p:cNvSpPr txBox="1"/>
          <p:nvPr/>
        </p:nvSpPr>
        <p:spPr>
          <a:xfrm>
            <a:off x="210832" y="5556565"/>
            <a:ext cx="6555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>
                <a:solidFill>
                  <a:schemeClr val="bg1"/>
                </a:solidFill>
              </a:rPr>
              <a:t>Dashed line denotes the beginning of the 2025/2026 respiratory season.</a:t>
            </a:r>
          </a:p>
          <a:p>
            <a:r>
              <a:rPr lang="en-US" sz="900">
                <a:solidFill>
                  <a:schemeClr val="bg1"/>
                </a:solidFill>
              </a:rPr>
              <a:t>Data source: BCCDC Respiratory Surveillance: Viral Pathogen Characterization Dashboard, </a:t>
            </a:r>
            <a:r>
              <a:rPr lang="en-CA" sz="9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Viral Pathogen Characterization</a:t>
            </a:r>
            <a:r>
              <a:rPr lang="en-CA" sz="900">
                <a:solidFill>
                  <a:schemeClr val="bg1"/>
                </a:solidFill>
              </a:rPr>
              <a:t> (Oct 27, 2025)</a:t>
            </a:r>
            <a:endParaRPr lang="en-CA" sz="900" i="1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7C3A43-92DA-CF21-F343-71A1531B0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5" y="1600813"/>
            <a:ext cx="7157607" cy="383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61990"/>
      </p:ext>
    </p:extLst>
  </p:cSld>
  <p:clrMapOvr>
    <a:masterClrMapping/>
  </p:clrMapOvr>
  <p:transition spd="med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2132D-1E88-AAC9-BF6C-1570774E2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1DB0FF83-0AC4-40CE-58DD-232C36F4A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308" y="232521"/>
            <a:ext cx="9142386" cy="445635"/>
          </a:xfrm>
          <a:prstGeom prst="rect">
            <a:avLst/>
          </a:prstGeom>
        </p:spPr>
        <p:txBody>
          <a:bodyPr vert="horz" wrap="square" lIns="0" tIns="9525" rIns="0" bIns="0" rtlCol="0" anchor="t">
            <a:spAutoFit/>
          </a:bodyPr>
          <a:lstStyle/>
          <a:p>
            <a:pPr marL="400050" algn="l">
              <a:lnSpc>
                <a:spcPts val="3398"/>
              </a:lnSpc>
              <a:tabLst>
                <a:tab pos="8726805" algn="l"/>
              </a:tabLst>
            </a:pPr>
            <a:r>
              <a:rPr sz="3000" spc="-53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Respiratory</a:t>
            </a:r>
            <a:r>
              <a:rPr sz="3000" spc="-116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 spc="-30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viruses</a:t>
            </a:r>
            <a:r>
              <a:rPr sz="3000" spc="-135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in</a:t>
            </a:r>
            <a:r>
              <a:rPr sz="3000" spc="-109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BC</a:t>
            </a:r>
            <a:r>
              <a:rPr sz="3000" spc="-120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 spc="-15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with</a:t>
            </a:r>
            <a:r>
              <a:rPr sz="3000" spc="-109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 spc="-45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historical</a:t>
            </a:r>
            <a:r>
              <a:rPr sz="3000" spc="-109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 </a:t>
            </a:r>
            <a:r>
              <a:rPr sz="3000" spc="-8">
                <a:uFill>
                  <a:solidFill>
                    <a:srgbClr val="7E7E7E"/>
                  </a:solidFill>
                </a:uFill>
                <a:latin typeface="+mj-lt"/>
                <a:ea typeface="Calibri"/>
                <a:cs typeface="Calibri"/>
              </a:rPr>
              <a:t>trends</a:t>
            </a:r>
            <a:endParaRPr lang="en-US" sz="3000">
              <a:uFill>
                <a:solidFill>
                  <a:srgbClr val="7E7E7E"/>
                </a:solidFill>
              </a:uFill>
              <a:latin typeface="+mj-lt"/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88B671-F9A1-75F3-65C0-D3B385594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753" y="1012819"/>
            <a:ext cx="7512494" cy="48323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69267-4DAE-3D2A-FFCC-C2DFF6C54F80}"/>
              </a:ext>
            </a:extLst>
          </p:cNvPr>
          <p:cNvSpPr txBox="1"/>
          <p:nvPr/>
        </p:nvSpPr>
        <p:spPr>
          <a:xfrm>
            <a:off x="2208107" y="2911455"/>
            <a:ext cx="47277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baseline="0">
                <a:solidFill>
                  <a:srgbClr val="FFFFFF"/>
                </a:solidFill>
                <a:latin typeface="Calibri"/>
              </a:rPr>
              <a:t>Data source: BCCDC Respiratory Surveillance: Wastewater Surveillance Dashboard,</a:t>
            </a:r>
            <a:r>
              <a:rPr lang="en-US" sz="1800" b="0" i="0" u="none" strike="noStrike" baseline="0">
                <a:solidFill>
                  <a:srgbClr val="000000"/>
                </a:solidFill>
                <a:latin typeface="Calibri"/>
              </a:rPr>
              <a:t> </a:t>
            </a:r>
            <a:r>
              <a:rPr lang="en-CA" sz="1800" b="0" i="0" u="sng" strike="noStrike" baseline="0">
                <a:solidFill>
                  <a:srgbClr val="FFFFFF"/>
                </a:solidFill>
                <a:latin typeface="Calibri"/>
                <a:ea typeface="Segoe UI"/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Wastewater</a:t>
            </a:r>
            <a:endParaRPr lang="en-US" sz="180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594483-406B-1E68-5D06-5E49F18BB4B7}"/>
              </a:ext>
            </a:extLst>
          </p:cNvPr>
          <p:cNvSpPr txBox="1"/>
          <p:nvPr/>
        </p:nvSpPr>
        <p:spPr>
          <a:xfrm>
            <a:off x="3677920" y="5844973"/>
            <a:ext cx="56760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 source: BCCDC Respiratory Surveillance: Wastewater Surveillance Dashboard, </a:t>
            </a:r>
            <a:r>
              <a:rPr kumimoji="0" lang="en-CA" sz="800" b="0" i="0" u="sng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Segoe UI"/>
                <a:cs typeface="Segoe U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Viral Pathogen Characterization</a:t>
            </a:r>
            <a:r>
              <a:rPr lang="en-CA" sz="800">
                <a:solidFill>
                  <a:schemeClr val="bg1"/>
                </a:solidFill>
                <a:latin typeface="Calibri"/>
                <a:ea typeface="Segoe UI"/>
                <a:cs typeface="Segoe UI"/>
              </a:rPr>
              <a:t> (Oct 27, 2025)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7125971"/>
      </p:ext>
    </p:extLst>
  </p:cSld>
  <p:clrMapOvr>
    <a:masterClrMapping/>
  </p:clrMapOvr>
  <p:transition spd="med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8D1F9-1C7F-9DE1-A65C-F8626B28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FF314EFA-3A68-54FB-E7E2-6FF69BAB82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88780" y="2237391"/>
            <a:ext cx="6764210" cy="1738296"/>
          </a:xfrm>
          <a:prstGeom prst="rect">
            <a:avLst/>
          </a:prstGeom>
        </p:spPr>
        <p:txBody>
          <a:bodyPr vert="horz" wrap="square" lIns="0" tIns="9525" rIns="0" bIns="0" rtlCol="0" anchor="t">
            <a:spAutoFit/>
          </a:bodyPr>
          <a:lstStyle/>
          <a:p>
            <a:pPr>
              <a:tabLst>
                <a:tab pos="8726805" algn="l"/>
              </a:tabLst>
            </a:pPr>
            <a:r>
              <a:rPr lang="en-CA" spc="-8">
                <a:uFill>
                  <a:solidFill>
                    <a:srgbClr val="7E7E7E"/>
                  </a:solidFill>
                </a:uFill>
                <a:latin typeface="Lucida Sans"/>
                <a:ea typeface="Calibri"/>
                <a:cs typeface="Calibri"/>
              </a:rPr>
              <a:t>Healthcare Visits for </a:t>
            </a:r>
            <a:br>
              <a:rPr lang="en-CA" spc="-8">
                <a:uFill>
                  <a:solidFill>
                    <a:srgbClr val="7E7E7E"/>
                  </a:solidFill>
                </a:uFill>
                <a:latin typeface="Lucida Sans"/>
                <a:ea typeface="Calibri"/>
                <a:cs typeface="Calibri"/>
              </a:rPr>
            </a:br>
            <a:r>
              <a:rPr lang="en-CA" spc="-8">
                <a:uFill>
                  <a:solidFill>
                    <a:srgbClr val="7E7E7E"/>
                  </a:solidFill>
                </a:uFill>
                <a:latin typeface="Lucida Sans"/>
                <a:ea typeface="Calibri"/>
                <a:cs typeface="Calibri"/>
              </a:rPr>
              <a:t>Respiratory Outcomes</a:t>
            </a:r>
            <a:endParaRPr lang="en-US"/>
          </a:p>
          <a:p>
            <a:pPr marL="400050">
              <a:lnSpc>
                <a:spcPts val="3397"/>
              </a:lnSpc>
              <a:tabLst>
                <a:tab pos="8726805" algn="l"/>
              </a:tabLst>
            </a:pPr>
            <a:endParaRPr lang="en-US" sz="3200" spc="-8">
              <a:uFill>
                <a:solidFill>
                  <a:srgbClr val="7E7E7E"/>
                </a:solidFill>
              </a:u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4334161"/>
      </p:ext>
    </p:extLst>
  </p:cSld>
  <p:clrMapOvr>
    <a:masterClrMapping/>
  </p:clrMapOvr>
  <p:transition spd="med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26576-7CDD-9371-1E0D-5B47B9DA3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876C8293-B47A-AC44-C409-41380CC79B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6225" y="170052"/>
            <a:ext cx="8116957" cy="994503"/>
          </a:xfrm>
          <a:prstGeom prst="rect">
            <a:avLst/>
          </a:prstGeom>
        </p:spPr>
        <p:txBody>
          <a:bodyPr vert="horz" wrap="square" lIns="0" tIns="9525" rIns="0" bIns="0" rtlCol="0" anchor="t">
            <a:spAutoFit/>
          </a:bodyPr>
          <a:lstStyle/>
          <a:p>
            <a:r>
              <a:rPr lang="en-CA" sz="3200"/>
              <a:t>Primary Care Visits for Respiratory Symptoms: Adult and Pediatric, ISLH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038DA7-6ACD-D8CF-CC29-3F854152E2BF}"/>
              </a:ext>
            </a:extLst>
          </p:cNvPr>
          <p:cNvSpPr txBox="1"/>
          <p:nvPr/>
        </p:nvSpPr>
        <p:spPr>
          <a:xfrm>
            <a:off x="181880" y="5690022"/>
            <a:ext cx="8780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Data source: BCCDC Respiratory Surveillance: Primary Care Visits for Respiratory Illness </a:t>
            </a:r>
            <a:r>
              <a:rPr lang="en-US" sz="900">
                <a:solidFill>
                  <a:schemeClr val="bg1"/>
                </a:solidFill>
              </a:rPr>
              <a:t>Dashboard, </a:t>
            </a:r>
            <a:r>
              <a:rPr lang="en-US" sz="9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 Care Visits for Respiratory Illness</a:t>
            </a:r>
            <a:r>
              <a:rPr lang="en-CA" sz="900">
                <a:solidFill>
                  <a:schemeClr val="bg1"/>
                </a:solidFill>
              </a:rPr>
              <a:t> (Oct 27, 2025)</a:t>
            </a:r>
            <a:endParaRPr lang="en-CA" sz="80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C00825-8E80-3DF4-FD42-71163847E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489" y="1291667"/>
            <a:ext cx="6446428" cy="427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708630"/>
      </p:ext>
    </p:extLst>
  </p:cSld>
  <p:clrMapOvr>
    <a:masterClrMapping/>
  </p:clrMapOvr>
  <p:transition spd="med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B2D20-45A1-ED75-04F4-98F43D827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083CD898-BC5C-66E1-DFA8-08F208DB81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6225" y="170052"/>
            <a:ext cx="8116957" cy="994503"/>
          </a:xfrm>
          <a:prstGeom prst="rect">
            <a:avLst/>
          </a:prstGeom>
        </p:spPr>
        <p:txBody>
          <a:bodyPr vert="horz" wrap="square" lIns="0" tIns="9525" rIns="0" bIns="0" rtlCol="0" anchor="t">
            <a:spAutoFit/>
          </a:bodyPr>
          <a:lstStyle/>
          <a:p>
            <a:r>
              <a:rPr lang="en-CA" sz="3200"/>
              <a:t>ED Visits for Respiratory Symptoms: Adult and Pediatric, ISLH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084683-7B21-844B-395F-6DB407B7EE5A}"/>
              </a:ext>
            </a:extLst>
          </p:cNvPr>
          <p:cNvSpPr txBox="1"/>
          <p:nvPr/>
        </p:nvSpPr>
        <p:spPr>
          <a:xfrm>
            <a:off x="181880" y="5690022"/>
            <a:ext cx="8780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>
                <a:solidFill>
                  <a:schemeClr val="bg1"/>
                </a:solidFill>
              </a:rPr>
              <a:t>Data source: BCCDC Respiratory Surveillance: Emergency Department Visits for Respiratory Illness </a:t>
            </a:r>
            <a:r>
              <a:rPr lang="en-US" sz="900">
                <a:solidFill>
                  <a:schemeClr val="bg1"/>
                </a:solidFill>
              </a:rPr>
              <a:t>Dashboard, </a:t>
            </a:r>
            <a:r>
              <a:rPr lang="en-US" sz="9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 Care Visits for Respiratory Illness</a:t>
            </a:r>
            <a:r>
              <a:rPr lang="en-CA" sz="900">
                <a:solidFill>
                  <a:schemeClr val="bg1"/>
                </a:solidFill>
              </a:rPr>
              <a:t> (Oct 27, 2025)</a:t>
            </a:r>
            <a:endParaRPr lang="en-CA" sz="8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B86529-8788-7A00-B0C4-7EB245B357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810" y="1140094"/>
            <a:ext cx="6359786" cy="457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24328"/>
      </p:ext>
    </p:extLst>
  </p:cSld>
  <p:clrMapOvr>
    <a:masterClrMapping/>
  </p:clrMapOvr>
  <p:transition spd="med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E8E45-5BE1-A3CB-0654-A4160CB05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2977027-1000-6198-375A-2DA898E7744C}"/>
              </a:ext>
            </a:extLst>
          </p:cNvPr>
          <p:cNvSpPr/>
          <p:nvPr/>
        </p:nvSpPr>
        <p:spPr>
          <a:xfrm>
            <a:off x="0" y="0"/>
            <a:ext cx="9144000" cy="6016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3F32E-A715-7E57-7DB9-319A59B7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tx1">
                    <a:lumMod val="50000"/>
                  </a:schemeClr>
                </a:solidFill>
              </a:rPr>
              <a:t>Influenza </a:t>
            </a:r>
            <a:br>
              <a:rPr lang="en-US">
                <a:solidFill>
                  <a:schemeClr val="tx1">
                    <a:lumMod val="50000"/>
                  </a:schemeClr>
                </a:solidFill>
              </a:rPr>
            </a:br>
            <a:r>
              <a:rPr lang="en-US">
                <a:solidFill>
                  <a:schemeClr val="tx1">
                    <a:lumMod val="50000"/>
                  </a:schemeClr>
                </a:solidFill>
              </a:rPr>
              <a:t>Vaccine</a:t>
            </a:r>
            <a:endParaRPr lang="en-CA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759166"/>
      </p:ext>
    </p:extLst>
  </p:cSld>
  <p:clrMapOvr>
    <a:masterClrMapping/>
  </p:clrMapOvr>
  <p:transition spd="med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B2096BDC-12B2-5736-AA48-7477EBA5A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8" y="266739"/>
            <a:ext cx="8974599" cy="494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591124"/>
      </p:ext>
    </p:extLst>
  </p:cSld>
  <p:clrMapOvr>
    <a:masterClrMapping/>
  </p:clrMapOvr>
  <p:transition spd="med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4DD38-BC9C-2925-1946-C88CF5FA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D698EDC3-3EC8-AF28-DA7D-553774E8FDF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46782" y="1763310"/>
            <a:ext cx="5546035" cy="2901468"/>
          </a:xfrm>
          <a:prstGeom prst="rect">
            <a:avLst/>
          </a:prstGeom>
        </p:spPr>
        <p:txBody>
          <a:bodyPr vert="horz" wrap="square" lIns="0" tIns="81439" rIns="0" bIns="0" rtlCol="0">
            <a:spAutoFit/>
          </a:bodyPr>
          <a:lstStyle/>
          <a:p>
            <a:pPr marL="57150" lvl="1" indent="0" defTabSz="685800">
              <a:buNone/>
              <a:defRPr/>
            </a:pPr>
            <a:r>
              <a:rPr lang="en-CA" sz="2000" b="1"/>
              <a:t>Both vaccines </a:t>
            </a:r>
            <a:r>
              <a:rPr lang="en-CA" sz="2000"/>
              <a:t>are recommended for the following: </a:t>
            </a: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People aged 65 years and older</a:t>
            </a:r>
            <a:endParaRPr lang="en-US" sz="1600"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People of any age who are residents of long-term care facilities (LTC), assistant living facilities, clients waiting placement in LTC</a:t>
            </a:r>
            <a:endParaRPr lang="en-US" sz="1600"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Indigenous people</a:t>
            </a:r>
            <a:endParaRPr lang="en-US" sz="1600"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Pregnant people</a:t>
            </a:r>
            <a:endParaRPr lang="en-US" sz="1600"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People with underlying medical conditions </a:t>
            </a:r>
            <a:endParaRPr lang="en-US" sz="1600"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/>
              <a:t>People who provide essential community services (health care workers and first responders)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4AEF9AF-2EF7-67CF-371F-FA410FF09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357810"/>
            <a:ext cx="5638800" cy="1272208"/>
          </a:xfrm>
        </p:spPr>
        <p:txBody>
          <a:bodyPr>
            <a:noAutofit/>
          </a:bodyPr>
          <a:lstStyle/>
          <a:p>
            <a:r>
              <a:rPr lang="en-US" sz="2200" b="0">
                <a:latin typeface="+mj-lt"/>
              </a:rPr>
              <a:t>Updated influenza and COVID-19* vaccines are available this fall </a:t>
            </a:r>
            <a:r>
              <a:rPr lang="en-CA" sz="2200" b="0">
                <a:latin typeface="+mj-lt"/>
              </a:rPr>
              <a:t>for all British Columbians 6 months and older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637D5A-03F3-5C76-B7EE-CEA720D9672E}"/>
              </a:ext>
            </a:extLst>
          </p:cNvPr>
          <p:cNvSpPr txBox="1"/>
          <p:nvPr/>
        </p:nvSpPr>
        <p:spPr>
          <a:xfrm>
            <a:off x="2835965" y="4975423"/>
            <a:ext cx="607612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lvl="1" indent="0">
              <a:buNone/>
              <a:defRPr/>
            </a:pPr>
            <a:r>
              <a:rPr lang="en-US" sz="2000" b="1">
                <a:solidFill>
                  <a:schemeClr val="bg1"/>
                </a:solidFill>
              </a:rPr>
              <a:t>Influenza vaccine only </a:t>
            </a:r>
            <a:r>
              <a:rPr lang="en-US" sz="2000">
                <a:solidFill>
                  <a:schemeClr val="bg1"/>
                </a:solidFill>
              </a:rPr>
              <a:t>recommendations:</a:t>
            </a: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chemeClr val="bg1"/>
                </a:solidFill>
              </a:rPr>
              <a:t>Children 6 months to 5 years</a:t>
            </a:r>
            <a:endParaRPr lang="en-US" sz="1600">
              <a:solidFill>
                <a:schemeClr val="bg1"/>
              </a:solidFill>
              <a:ea typeface="Calibri"/>
              <a:cs typeface="Calibri"/>
            </a:endParaRP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chemeClr val="bg1"/>
                </a:solidFill>
              </a:rPr>
              <a:t>Household contacts of people at high risk </a:t>
            </a:r>
          </a:p>
          <a:p>
            <a:pPr marL="942975" lvl="2" indent="-257175" defTabSz="68580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chemeClr val="bg1"/>
                </a:solidFill>
              </a:rPr>
              <a:t>People who interact closely with influenza susceptible animals  </a:t>
            </a: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51BEDF-437A-AC02-463B-F7338DA3D499}"/>
              </a:ext>
            </a:extLst>
          </p:cNvPr>
          <p:cNvSpPr txBox="1"/>
          <p:nvPr/>
        </p:nvSpPr>
        <p:spPr>
          <a:xfrm>
            <a:off x="0" y="3752603"/>
            <a:ext cx="292133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/>
              <a:t>* Reminder: Second dose (spring 2026) recommended for the following: </a:t>
            </a:r>
            <a:r>
              <a:rPr lang="en-US" sz="1400" u="sng"/>
              <a:t>&gt;</a:t>
            </a:r>
            <a:r>
              <a:rPr lang="en-US" sz="1400"/>
              <a:t>80 years, residents of LTC homes, &gt; 6mos with immune compromising conditions. 65-79 years may receive a second dose. </a:t>
            </a:r>
            <a:endParaRPr lang="en-CA" sz="1400"/>
          </a:p>
        </p:txBody>
      </p:sp>
    </p:spTree>
    <p:extLst>
      <p:ext uri="{BB962C8B-B14F-4D97-AF65-F5344CB8AC3E}">
        <p14:creationId xmlns:p14="http://schemas.microsoft.com/office/powerpoint/2010/main" val="673572607"/>
      </p:ext>
    </p:extLst>
  </p:cSld>
  <p:clrMapOvr>
    <a:masterClrMapping/>
  </p:clrMapOvr>
  <p:transition spd="med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176C1-42FE-6D58-C055-503E99E2C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en-US">
                <a:latin typeface="Calibri"/>
                <a:ea typeface="Calibri"/>
                <a:cs typeface="Calibri"/>
              </a:rPr>
              <a:t>Influenza vaccines available this fall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DF7CF-6D7C-819E-F966-44BA6E9E6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5846"/>
            <a:ext cx="8229600" cy="452775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Updated </a:t>
            </a:r>
            <a:r>
              <a:rPr lang="en-US" sz="2400" u="sng">
                <a:ea typeface="Calibri"/>
                <a:cs typeface="Calibri"/>
              </a:rPr>
              <a:t>trivalent</a:t>
            </a:r>
            <a:r>
              <a:rPr lang="en-US" sz="2400">
                <a:ea typeface="Calibri"/>
                <a:cs typeface="Calibri"/>
              </a:rPr>
              <a:t> vaccines:</a:t>
            </a:r>
          </a:p>
          <a:p>
            <a:r>
              <a:rPr lang="en-US" sz="1800">
                <a:ea typeface="Calibri"/>
                <a:cs typeface="Calibri"/>
              </a:rPr>
              <a:t>A/Victoria/4897/2022 (H1N1) pdm09-like virus</a:t>
            </a:r>
          </a:p>
          <a:p>
            <a:r>
              <a:rPr lang="en-US" sz="1800">
                <a:ea typeface="Calibri"/>
                <a:cs typeface="Calibri"/>
              </a:rPr>
              <a:t>A/Croatia/10136RV/2023 (H3N2)-like virus (new)</a:t>
            </a:r>
          </a:p>
          <a:p>
            <a:r>
              <a:rPr lang="en-US" sz="1800">
                <a:ea typeface="Calibri"/>
                <a:cs typeface="Calibri"/>
              </a:rPr>
              <a:t>B/Austria/1359417/2021-like virus</a:t>
            </a:r>
          </a:p>
          <a:p>
            <a:pPr marL="0" indent="0">
              <a:buNone/>
            </a:pPr>
            <a:r>
              <a:rPr lang="en-US" sz="1800">
                <a:ea typeface="Calibri"/>
                <a:cs typeface="Calibri"/>
              </a:rPr>
              <a:t>(B/Yamagata lineage strain not seen since 2020 – quadrivalent vaccine not indicated)</a:t>
            </a:r>
          </a:p>
          <a:p>
            <a:endParaRPr lang="en-US" sz="18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ea typeface="Calibri"/>
                <a:cs typeface="Calibri"/>
              </a:rPr>
              <a:t>Products:</a:t>
            </a:r>
          </a:p>
          <a:p>
            <a:pPr marL="257175" indent="-257175"/>
            <a:r>
              <a:rPr lang="en-US" sz="1800">
                <a:ea typeface="Calibri"/>
                <a:cs typeface="Calibri"/>
              </a:rPr>
              <a:t>All ages 6mos +: </a:t>
            </a:r>
            <a:r>
              <a:rPr lang="en-US" sz="1800" err="1">
                <a:ea typeface="Calibri"/>
                <a:cs typeface="Calibri"/>
              </a:rPr>
              <a:t>Fluviral</a:t>
            </a:r>
            <a:r>
              <a:rPr lang="en-US" sz="1800">
                <a:ea typeface="Calibri"/>
                <a:cs typeface="Calibri"/>
              </a:rPr>
              <a:t>®, </a:t>
            </a:r>
            <a:r>
              <a:rPr lang="en-US" sz="1800" err="1">
                <a:ea typeface="Calibri"/>
                <a:cs typeface="Calibri"/>
              </a:rPr>
              <a:t>Fluzone</a:t>
            </a:r>
            <a:r>
              <a:rPr lang="en-US" sz="1800">
                <a:ea typeface="Calibri"/>
                <a:cs typeface="Calibri"/>
              </a:rPr>
              <a:t>®  </a:t>
            </a:r>
          </a:p>
          <a:p>
            <a:pPr marL="257175" indent="-257175"/>
            <a:r>
              <a:rPr lang="en-US" sz="1800">
                <a:ea typeface="Calibri"/>
                <a:cs typeface="Calibri"/>
              </a:rPr>
              <a:t>Children and youth 2-17 years: </a:t>
            </a:r>
            <a:r>
              <a:rPr lang="en-US" sz="1800" err="1">
                <a:ea typeface="Calibri"/>
                <a:cs typeface="Calibri"/>
              </a:rPr>
              <a:t>Flumist</a:t>
            </a:r>
            <a:r>
              <a:rPr lang="en-US" sz="1800">
                <a:ea typeface="Calibri"/>
                <a:cs typeface="Calibri"/>
              </a:rPr>
              <a:t> ®</a:t>
            </a:r>
          </a:p>
          <a:p>
            <a:pPr marL="257175" indent="-257175"/>
            <a:r>
              <a:rPr lang="en-US" sz="1800">
                <a:ea typeface="Calibri"/>
                <a:cs typeface="Calibri"/>
              </a:rPr>
              <a:t>Seniors: </a:t>
            </a:r>
            <a:r>
              <a:rPr lang="en-US" sz="1800" err="1">
                <a:ea typeface="Calibri"/>
                <a:cs typeface="Calibri"/>
              </a:rPr>
              <a:t>Fluad</a:t>
            </a:r>
            <a:r>
              <a:rPr lang="en-US" sz="1800">
                <a:ea typeface="Calibri"/>
                <a:cs typeface="Calibri"/>
              </a:rPr>
              <a:t> ® (</a:t>
            </a:r>
            <a:r>
              <a:rPr lang="en-US" sz="1800" err="1">
                <a:ea typeface="Calibri"/>
                <a:cs typeface="Calibri"/>
              </a:rPr>
              <a:t>Fluzone</a:t>
            </a:r>
            <a:r>
              <a:rPr lang="en-US" sz="1800">
                <a:ea typeface="Calibri"/>
                <a:cs typeface="Calibri"/>
              </a:rPr>
              <a:t>-high dose may be available at some pharmacies ~$95)</a:t>
            </a:r>
          </a:p>
          <a:p>
            <a:pPr marL="257175" indent="-257175"/>
            <a:endParaRPr lang="en-US" sz="1800">
              <a:ea typeface="Calibri"/>
              <a:cs typeface="Calibri"/>
            </a:endParaRPr>
          </a:p>
          <a:p>
            <a:pPr marL="0" indent="0">
              <a:buNone/>
            </a:pPr>
            <a:endParaRPr lang="en-US" sz="18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800">
                <a:ea typeface="Calibri"/>
                <a:cs typeface="Calibri"/>
              </a:rPr>
              <a:t>(There is no combination influenza/COVID-19 vaccine product approved in Canada.)</a:t>
            </a:r>
            <a:endParaRPr lang="en-CA" sz="1800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79313539"/>
      </p:ext>
    </p:extLst>
  </p:cSld>
  <p:clrMapOvr>
    <a:masterClrMapping/>
  </p:clrMapOvr>
  <p:transition spd="med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DFD99E8-81F3-E87F-219E-9016CDFE8631}"/>
              </a:ext>
            </a:extLst>
          </p:cNvPr>
          <p:cNvSpPr txBox="1"/>
          <p:nvPr/>
        </p:nvSpPr>
        <p:spPr>
          <a:xfrm>
            <a:off x="2286000" y="3429000"/>
            <a:ext cx="4572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3"/>
              </a:rPr>
              <a:t>eps-educational-pamphlets-Intake-Questions.docx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8" name="object 3" descr="A close-up of a medical form&#10;&#10;AI-generated content may be incorrect.">
            <a:extLst>
              <a:ext uri="{FF2B5EF4-FFF2-40B4-BE49-F238E27FC236}">
                <a16:creationId xmlns:a16="http://schemas.microsoft.com/office/drawing/2014/main" id="{81D0CAA5-1B90-D59C-FCEC-E39F615F3D0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4685" y="176371"/>
            <a:ext cx="8629128" cy="570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7747"/>
      </p:ext>
    </p:extLst>
  </p:cSld>
  <p:clrMapOvr>
    <a:masterClrMapping/>
  </p:clrMapOvr>
  <p:transition spd="med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73A7A-9499-2C08-AFE9-993A52ED2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84CAD27-ABA7-F8F2-DE2F-2EB2196679A0}"/>
              </a:ext>
            </a:extLst>
          </p:cNvPr>
          <p:cNvSpPr txBox="1"/>
          <p:nvPr/>
        </p:nvSpPr>
        <p:spPr>
          <a:xfrm>
            <a:off x="2286000" y="3429000"/>
            <a:ext cx="4572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hlinkClick r:id="rId2"/>
              </a:rPr>
              <a:t>eps-educational-pamphlets-Intake-Questions.docx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C4E973-E395-3CE0-143B-65FE3CE1B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42" y="149082"/>
            <a:ext cx="8938593" cy="560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42122"/>
      </p:ext>
    </p:extLst>
  </p:cSld>
  <p:clrMapOvr>
    <a:masterClrMapping/>
  </p:clrMapOvr>
  <p:transition spd="med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7539-30D3-75C3-1D8B-22A6AF2BB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Influenza vaccine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3CC3-68C8-65D4-F8C7-478CEFF0B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en-US" sz="2000"/>
              <a:t>Adults and children </a:t>
            </a:r>
            <a:r>
              <a:rPr lang="en-US" sz="2000" u="sng"/>
              <a:t>&gt;</a:t>
            </a:r>
            <a:r>
              <a:rPr lang="en-US" sz="2000"/>
              <a:t> 9yo should receive an influenza vaccine annually </a:t>
            </a:r>
          </a:p>
          <a:p>
            <a:r>
              <a:rPr lang="en-US" sz="2000"/>
              <a:t>Children 6 months-8 years old (inclusive) who have</a:t>
            </a:r>
            <a:r>
              <a:rPr lang="en-US" sz="2000" u="sng"/>
              <a:t> never received</a:t>
            </a:r>
            <a:r>
              <a:rPr lang="en-US" sz="2000"/>
              <a:t> influenza vaccine in a previous season should be given </a:t>
            </a:r>
            <a:r>
              <a:rPr lang="en-US" sz="2000" u="sng"/>
              <a:t>2 doses 4 weeks apart </a:t>
            </a:r>
            <a:r>
              <a:rPr lang="en-US" sz="2000"/>
              <a:t>in the current season </a:t>
            </a:r>
            <a:endParaRPr lang="en-CA" sz="2000"/>
          </a:p>
          <a:p>
            <a:pPr lvl="1"/>
            <a:r>
              <a:rPr lang="en-CA" sz="2000"/>
              <a:t>If they </a:t>
            </a:r>
            <a:r>
              <a:rPr lang="en-CA" sz="2000" u="sng"/>
              <a:t>have been vaccinated</a:t>
            </a:r>
            <a:r>
              <a:rPr lang="en-CA" sz="2000"/>
              <a:t> in a previous season, they should receive </a:t>
            </a:r>
            <a:r>
              <a:rPr lang="en-CA" sz="2000" u="sng"/>
              <a:t>a single dose</a:t>
            </a:r>
            <a:r>
              <a:rPr lang="en-CA" sz="2000"/>
              <a:t> this season (and each season thereafter)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22548417"/>
      </p:ext>
    </p:extLst>
  </p:cSld>
  <p:clrMapOvr>
    <a:masterClrMapping/>
  </p:clrMapOvr>
  <p:transition spd="med">
    <p:fade thruBlk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269" y="206565"/>
            <a:ext cx="8905459" cy="5020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CA" sz="3200"/>
              <a:t>Influenza</a:t>
            </a:r>
            <a:r>
              <a:rPr lang="en-CA" sz="3200" spc="-83"/>
              <a:t> </a:t>
            </a:r>
            <a:r>
              <a:rPr lang="en-CA" sz="3200"/>
              <a:t>–</a:t>
            </a:r>
            <a:r>
              <a:rPr lang="en-CA" sz="3200" spc="-45"/>
              <a:t> </a:t>
            </a:r>
            <a:r>
              <a:rPr lang="en-CA" sz="3200" spc="-8"/>
              <a:t>Vaccine</a:t>
            </a:r>
            <a:r>
              <a:rPr lang="en-CA" sz="3200" spc="-56"/>
              <a:t> </a:t>
            </a:r>
            <a:r>
              <a:rPr lang="en-CA" sz="3200" spc="-8"/>
              <a:t>Effectiveness</a:t>
            </a:r>
            <a:r>
              <a:rPr lang="en-CA" sz="3200" spc="-79"/>
              <a:t> </a:t>
            </a:r>
            <a:r>
              <a:rPr lang="en-CA" sz="3200" spc="-8"/>
              <a:t>Estimates</a:t>
            </a:r>
            <a:endParaRPr lang="en-CA" sz="3200"/>
          </a:p>
        </p:txBody>
      </p:sp>
      <p:sp>
        <p:nvSpPr>
          <p:cNvPr id="4" name="object 4"/>
          <p:cNvSpPr txBox="1"/>
          <p:nvPr/>
        </p:nvSpPr>
        <p:spPr>
          <a:xfrm>
            <a:off x="496823" y="1856328"/>
            <a:ext cx="3894773" cy="2533866"/>
          </a:xfrm>
          <a:prstGeom prst="rect">
            <a:avLst/>
          </a:prstGeom>
        </p:spPr>
        <p:txBody>
          <a:bodyPr vert="horz" wrap="square" lIns="0" tIns="40481" rIns="0" bIns="0" rtlCol="0">
            <a:spAutoFit/>
          </a:bodyPr>
          <a:lstStyle/>
          <a:p>
            <a:pPr marL="9525" marR="34766">
              <a:lnSpc>
                <a:spcPts val="1943"/>
              </a:lnSpc>
              <a:spcBef>
                <a:spcPts val="319"/>
              </a:spcBef>
            </a:pPr>
            <a:r>
              <a:rPr spc="-8">
                <a:latin typeface="Calibri"/>
                <a:cs typeface="Calibri"/>
              </a:rPr>
              <a:t>Information</a:t>
            </a:r>
            <a:r>
              <a:rPr spc="-56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from</a:t>
            </a:r>
            <a:r>
              <a:rPr spc="-34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the</a:t>
            </a:r>
            <a:r>
              <a:rPr spc="-49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Canadian</a:t>
            </a:r>
            <a:r>
              <a:rPr spc="-45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Sentinel </a:t>
            </a:r>
            <a:r>
              <a:rPr>
                <a:latin typeface="Calibri"/>
                <a:cs typeface="Calibri"/>
              </a:rPr>
              <a:t>Practitioner</a:t>
            </a:r>
            <a:r>
              <a:rPr spc="-79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Surveillance</a:t>
            </a:r>
            <a:r>
              <a:rPr spc="-64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Network</a:t>
            </a:r>
            <a:r>
              <a:rPr spc="-75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(SPSN):</a:t>
            </a:r>
            <a:endParaRPr>
              <a:latin typeface="Calibri"/>
              <a:cs typeface="Calibri"/>
            </a:endParaRPr>
          </a:p>
          <a:p>
            <a:pPr marL="266700" marR="3810" indent="-257175">
              <a:lnSpc>
                <a:spcPct val="90000"/>
              </a:lnSpc>
              <a:spcBef>
                <a:spcPts val="731"/>
              </a:spcBef>
              <a:buFont typeface="Arial MT"/>
              <a:buChar char="•"/>
              <a:tabLst>
                <a:tab pos="266700" algn="l"/>
              </a:tabLst>
            </a:pPr>
            <a:r>
              <a:rPr>
                <a:latin typeface="Calibri"/>
                <a:cs typeface="Calibri"/>
              </a:rPr>
              <a:t>For</a:t>
            </a:r>
            <a:r>
              <a:rPr spc="-34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the</a:t>
            </a:r>
            <a:r>
              <a:rPr spc="-41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2024/2025</a:t>
            </a:r>
            <a:r>
              <a:rPr spc="-34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season,</a:t>
            </a:r>
            <a:r>
              <a:rPr spc="-30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overall influenza</a:t>
            </a:r>
            <a:r>
              <a:rPr spc="-6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vaccine</a:t>
            </a:r>
            <a:r>
              <a:rPr spc="-60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effectiveness</a:t>
            </a:r>
            <a:r>
              <a:rPr spc="-45">
                <a:latin typeface="Calibri"/>
                <a:cs typeface="Calibri"/>
              </a:rPr>
              <a:t> </a:t>
            </a:r>
            <a:r>
              <a:rPr spc="-19">
                <a:latin typeface="Calibri"/>
                <a:cs typeface="Calibri"/>
              </a:rPr>
              <a:t>was </a:t>
            </a:r>
            <a:r>
              <a:rPr spc="-8">
                <a:latin typeface="Calibri"/>
                <a:cs typeface="Calibri"/>
              </a:rPr>
              <a:t>estimated</a:t>
            </a:r>
            <a:r>
              <a:rPr spc="-49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to</a:t>
            </a:r>
            <a:r>
              <a:rPr spc="-34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be</a:t>
            </a:r>
            <a:r>
              <a:rPr spc="-3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43%</a:t>
            </a:r>
            <a:r>
              <a:rPr spc="-26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against</a:t>
            </a:r>
            <a:r>
              <a:rPr spc="-41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medically- attended</a:t>
            </a:r>
            <a:r>
              <a:rPr spc="-60">
                <a:latin typeface="Calibri"/>
                <a:cs typeface="Calibri"/>
              </a:rPr>
              <a:t> </a:t>
            </a:r>
            <a:r>
              <a:rPr>
                <a:latin typeface="Calibri"/>
                <a:cs typeface="Calibri"/>
              </a:rPr>
              <a:t>outpatient</a:t>
            </a:r>
            <a:r>
              <a:rPr spc="-68">
                <a:latin typeface="Calibri"/>
                <a:cs typeface="Calibri"/>
              </a:rPr>
              <a:t> </a:t>
            </a:r>
            <a:r>
              <a:rPr spc="-8">
                <a:latin typeface="Calibri"/>
                <a:cs typeface="Calibri"/>
              </a:rPr>
              <a:t>lab-confirmed infection</a:t>
            </a:r>
            <a:endParaRPr>
              <a:latin typeface="Calibri"/>
              <a:cs typeface="Calibri"/>
            </a:endParaRPr>
          </a:p>
          <a:p>
            <a:pPr marL="608648" marR="112395" lvl="1" indent="-256223">
              <a:lnSpc>
                <a:spcPts val="1454"/>
              </a:lnSpc>
              <a:spcBef>
                <a:spcPts val="420"/>
              </a:spcBef>
              <a:buFont typeface="Courier New"/>
              <a:buChar char="o"/>
              <a:tabLst>
                <a:tab pos="609600" algn="l"/>
              </a:tabLst>
            </a:pPr>
            <a:r>
              <a:rPr sz="1350">
                <a:latin typeface="Calibri"/>
                <a:cs typeface="Calibri"/>
              </a:rPr>
              <a:t>Illness</a:t>
            </a:r>
            <a:r>
              <a:rPr sz="1350" spc="-30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activity</a:t>
            </a:r>
            <a:r>
              <a:rPr sz="1350" spc="-15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was</a:t>
            </a:r>
            <a:r>
              <a:rPr sz="1350" spc="-19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driven</a:t>
            </a:r>
            <a:r>
              <a:rPr sz="1350" spc="-23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by</a:t>
            </a:r>
            <a:r>
              <a:rPr sz="1350" spc="-15">
                <a:latin typeface="Calibri"/>
                <a:cs typeface="Calibri"/>
              </a:rPr>
              <a:t> </a:t>
            </a:r>
            <a:r>
              <a:rPr sz="1350" spc="-8">
                <a:latin typeface="Calibri"/>
                <a:cs typeface="Calibri"/>
              </a:rPr>
              <a:t>influenza</a:t>
            </a:r>
            <a:r>
              <a:rPr sz="1350" spc="-19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A</a:t>
            </a:r>
            <a:r>
              <a:rPr sz="1350" spc="-23">
                <a:latin typeface="Calibri"/>
                <a:cs typeface="Calibri"/>
              </a:rPr>
              <a:t> </a:t>
            </a:r>
            <a:r>
              <a:rPr sz="1350" spc="-15">
                <a:latin typeface="Calibri"/>
                <a:cs typeface="Calibri"/>
              </a:rPr>
              <a:t>(87% 	</a:t>
            </a:r>
            <a:r>
              <a:rPr sz="1350" spc="-8">
                <a:latin typeface="Calibri"/>
                <a:cs typeface="Calibri"/>
              </a:rPr>
              <a:t>detections)</a:t>
            </a:r>
            <a:endParaRPr sz="1350">
              <a:latin typeface="Calibri"/>
              <a:cs typeface="Calibri"/>
            </a:endParaRPr>
          </a:p>
          <a:p>
            <a:pPr marL="608648" lvl="1" indent="-256223">
              <a:spcBef>
                <a:spcPts val="199"/>
              </a:spcBef>
              <a:buFont typeface="Courier New"/>
              <a:buChar char="o"/>
              <a:tabLst>
                <a:tab pos="608648" algn="l"/>
              </a:tabLst>
            </a:pPr>
            <a:r>
              <a:rPr sz="1350" spc="-8">
                <a:latin typeface="Calibri"/>
                <a:cs typeface="Calibri"/>
              </a:rPr>
              <a:t>Protection</a:t>
            </a:r>
            <a:r>
              <a:rPr sz="1350" spc="-15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varies</a:t>
            </a:r>
            <a:r>
              <a:rPr sz="1350" spc="-34">
                <a:latin typeface="Calibri"/>
                <a:cs typeface="Calibri"/>
              </a:rPr>
              <a:t> </a:t>
            </a:r>
            <a:r>
              <a:rPr sz="1350">
                <a:latin typeface="Calibri"/>
                <a:cs typeface="Calibri"/>
              </a:rPr>
              <a:t>by</a:t>
            </a:r>
            <a:r>
              <a:rPr sz="1350" spc="-19">
                <a:latin typeface="Calibri"/>
                <a:cs typeface="Calibri"/>
              </a:rPr>
              <a:t> </a:t>
            </a:r>
            <a:r>
              <a:rPr sz="1350" spc="-8">
                <a:latin typeface="Calibri"/>
                <a:cs typeface="Calibri"/>
              </a:rPr>
              <a:t>strain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92588B-0713-4C12-003C-6CC9D501FE40}"/>
              </a:ext>
            </a:extLst>
          </p:cNvPr>
          <p:cNvGrpSpPr/>
          <p:nvPr/>
        </p:nvGrpSpPr>
        <p:grpSpPr>
          <a:xfrm>
            <a:off x="119269" y="889229"/>
            <a:ext cx="8905461" cy="4766036"/>
            <a:chOff x="119269" y="740243"/>
            <a:chExt cx="8905461" cy="4766036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269" y="1571147"/>
              <a:ext cx="8905460" cy="39351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9269" y="740243"/>
              <a:ext cx="8905461" cy="81714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E1BC17E-8BD4-B9FA-36BB-CA1E6270DDCA}"/>
              </a:ext>
            </a:extLst>
          </p:cNvPr>
          <p:cNvSpPr txBox="1"/>
          <p:nvPr/>
        </p:nvSpPr>
        <p:spPr>
          <a:xfrm>
            <a:off x="1358348" y="5722550"/>
            <a:ext cx="766638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Canadian</a:t>
            </a:r>
            <a:r>
              <a:rPr lang="en-CA" sz="10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Sentinel</a:t>
            </a:r>
            <a:r>
              <a:rPr lang="en-CA" sz="100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Practitioner</a:t>
            </a:r>
            <a:r>
              <a:rPr lang="en-CA" sz="1000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Surveillance</a:t>
            </a:r>
            <a:r>
              <a:rPr lang="en-CA" sz="100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Network</a:t>
            </a:r>
            <a:r>
              <a:rPr lang="en-CA" sz="1000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(SPSN)</a:t>
            </a:r>
            <a:r>
              <a:rPr lang="en-CA" sz="10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Influenza</a:t>
            </a:r>
            <a:r>
              <a:rPr lang="en-CA" sz="1000" spc="-1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vaccine</a:t>
            </a:r>
            <a:r>
              <a:rPr lang="en-CA" sz="100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effectiveness.</a:t>
            </a:r>
            <a:r>
              <a:rPr lang="en-CA" sz="1000" spc="13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Accessed</a:t>
            </a:r>
            <a:r>
              <a:rPr lang="en-CA" sz="1000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11</a:t>
            </a:r>
            <a:r>
              <a:rPr lang="en-CA" sz="1000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Sep</a:t>
            </a:r>
            <a:r>
              <a:rPr lang="en-CA" sz="10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000">
                <a:solidFill>
                  <a:schemeClr val="bg1"/>
                </a:solidFill>
                <a:latin typeface="Calibri"/>
                <a:cs typeface="Calibri"/>
              </a:rPr>
              <a:t>2025</a:t>
            </a:r>
            <a:r>
              <a:rPr lang="en-CA" sz="1000" spc="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endParaRPr lang="en-CA" sz="1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CAFE5-58AF-73E9-73CD-09B3CE806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AA9CBD-DC95-C9D8-09FC-F179026CDB7D}"/>
              </a:ext>
            </a:extLst>
          </p:cNvPr>
          <p:cNvSpPr/>
          <p:nvPr/>
        </p:nvSpPr>
        <p:spPr>
          <a:xfrm>
            <a:off x="0" y="0"/>
            <a:ext cx="9144000" cy="6016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0B886B-C50D-E8DB-FFF9-0AE022EFC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tx1">
                    <a:lumMod val="50000"/>
                  </a:schemeClr>
                </a:solidFill>
              </a:rPr>
              <a:t>COVID-19 </a:t>
            </a:r>
            <a:br>
              <a:rPr lang="en-US">
                <a:solidFill>
                  <a:schemeClr val="tx1">
                    <a:lumMod val="50000"/>
                  </a:schemeClr>
                </a:solidFill>
              </a:rPr>
            </a:br>
            <a:r>
              <a:rPr lang="en-US">
                <a:solidFill>
                  <a:schemeClr val="tx1">
                    <a:lumMod val="50000"/>
                  </a:schemeClr>
                </a:solidFill>
              </a:rPr>
              <a:t>Vaccine</a:t>
            </a:r>
            <a:endParaRPr lang="en-CA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26780"/>
      </p:ext>
    </p:extLst>
  </p:cSld>
  <p:clrMapOvr>
    <a:masterClrMapping/>
  </p:clrMapOvr>
  <p:transition spd="med"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0" y="217149"/>
            <a:ext cx="9144000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  <a:tabLst>
                <a:tab pos="8451533" algn="l"/>
              </a:tabLst>
            </a:pPr>
            <a:r>
              <a:rPr lang="en-US" sz="2800"/>
              <a:t>S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ARS</a:t>
            </a:r>
            <a:r>
              <a:rPr lang="en-US" sz="2800" spc="-38">
                <a:uFill>
                  <a:solidFill>
                    <a:srgbClr val="7E7E7E"/>
                  </a:solidFill>
                </a:uFill>
              </a:rPr>
              <a:t> </a:t>
            </a:r>
            <a:r>
              <a:rPr lang="en-US" sz="2800" spc="-19">
                <a:uFill>
                  <a:solidFill>
                    <a:srgbClr val="7E7E7E"/>
                  </a:solidFill>
                </a:uFill>
              </a:rPr>
              <a:t>CoV-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2</a:t>
            </a:r>
            <a:r>
              <a:rPr lang="en-US" sz="2800" spc="-23">
                <a:uFill>
                  <a:solidFill>
                    <a:srgbClr val="7E7E7E"/>
                  </a:solidFill>
                </a:uFill>
              </a:rPr>
              <a:t> 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virus is</a:t>
            </a:r>
            <a:r>
              <a:rPr lang="en-US" sz="2800" spc="-26">
                <a:uFill>
                  <a:solidFill>
                    <a:srgbClr val="7E7E7E"/>
                  </a:solidFill>
                </a:uFill>
              </a:rPr>
              <a:t> 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a</a:t>
            </a:r>
            <a:r>
              <a:rPr lang="en-US" sz="2800" spc="-26">
                <a:uFill>
                  <a:solidFill>
                    <a:srgbClr val="7E7E7E"/>
                  </a:solidFill>
                </a:uFill>
              </a:rPr>
              <a:t> dynamic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,</a:t>
            </a:r>
            <a:r>
              <a:rPr lang="en-US" sz="2800" spc="-49">
                <a:uFill>
                  <a:solidFill>
                    <a:srgbClr val="7E7E7E"/>
                  </a:solidFill>
                </a:uFill>
              </a:rPr>
              <a:t> </a:t>
            </a:r>
            <a:r>
              <a:rPr lang="en-US" sz="2800">
                <a:uFill>
                  <a:solidFill>
                    <a:srgbClr val="7E7E7E"/>
                  </a:solidFill>
                </a:uFill>
              </a:rPr>
              <a:t>evolving</a:t>
            </a:r>
            <a:r>
              <a:rPr lang="en-US" sz="2800" spc="-34">
                <a:uFill>
                  <a:solidFill>
                    <a:srgbClr val="7E7E7E"/>
                  </a:solidFill>
                </a:uFill>
              </a:rPr>
              <a:t> virus</a:t>
            </a:r>
            <a:endParaRPr lang="en-US" sz="2800"/>
          </a:p>
        </p:txBody>
      </p:sp>
      <p:sp>
        <p:nvSpPr>
          <p:cNvPr id="11" name="object 11"/>
          <p:cNvSpPr txBox="1"/>
          <p:nvPr/>
        </p:nvSpPr>
        <p:spPr>
          <a:xfrm>
            <a:off x="380988" y="5513507"/>
            <a:ext cx="8198976" cy="4251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Antigens</a:t>
            </a:r>
            <a:r>
              <a:rPr lang="en-CA" sz="1350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en-CA" sz="135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 spc="-8">
                <a:solidFill>
                  <a:schemeClr val="bg1"/>
                </a:solidFill>
                <a:latin typeface="Calibri"/>
                <a:cs typeface="Calibri"/>
              </a:rPr>
              <a:t>Vaccine:</a:t>
            </a:r>
            <a:r>
              <a:rPr lang="en-CA" sz="1350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2020</a:t>
            </a:r>
            <a:r>
              <a:rPr lang="en-CA" sz="135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Dec</a:t>
            </a:r>
            <a:r>
              <a:rPr lang="en-CA" sz="135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Original</a:t>
            </a:r>
            <a:r>
              <a:rPr lang="en-CA" sz="135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strain;</a:t>
            </a:r>
            <a:r>
              <a:rPr lang="en-CA" sz="135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2022</a:t>
            </a:r>
            <a:r>
              <a:rPr lang="en-CA" sz="135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 spc="-8">
                <a:solidFill>
                  <a:schemeClr val="bg1"/>
                </a:solidFill>
                <a:latin typeface="Calibri"/>
                <a:cs typeface="Calibri"/>
              </a:rPr>
              <a:t>Original/Omicron</a:t>
            </a:r>
            <a:r>
              <a:rPr lang="en-CA" sz="135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BA.1</a:t>
            </a:r>
            <a:r>
              <a:rPr lang="en-CA" sz="1350" spc="-5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or</a:t>
            </a:r>
            <a:r>
              <a:rPr lang="en-CA" sz="135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Original/BA.4/5;</a:t>
            </a:r>
            <a:r>
              <a:rPr lang="en-CA" sz="135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2023</a:t>
            </a:r>
            <a:r>
              <a:rPr lang="en-CA" sz="135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 spc="-8">
                <a:solidFill>
                  <a:schemeClr val="bg1"/>
                </a:solidFill>
                <a:latin typeface="Calibri"/>
                <a:cs typeface="Calibri"/>
              </a:rPr>
              <a:t>Omicron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XBB.1.5</a:t>
            </a:r>
            <a:r>
              <a:rPr lang="en-CA" sz="1350" spc="-6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strain;</a:t>
            </a:r>
            <a:r>
              <a:rPr lang="en-CA" sz="135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2024</a:t>
            </a:r>
            <a:r>
              <a:rPr lang="en-CA" sz="1350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Omicron</a:t>
            </a:r>
            <a:r>
              <a:rPr lang="en-CA" sz="135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 spc="-41">
                <a:solidFill>
                  <a:schemeClr val="bg1"/>
                </a:solidFill>
                <a:latin typeface="Calibri"/>
                <a:cs typeface="Calibri"/>
              </a:rPr>
              <a:t>KP.2</a:t>
            </a:r>
            <a:r>
              <a:rPr lang="en-CA" sz="135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strain;</a:t>
            </a:r>
            <a:r>
              <a:rPr lang="en-CA" sz="135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2025</a:t>
            </a:r>
            <a:r>
              <a:rPr lang="en-CA" sz="1350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>
                <a:solidFill>
                  <a:schemeClr val="bg1"/>
                </a:solidFill>
                <a:latin typeface="Calibri"/>
                <a:cs typeface="Calibri"/>
              </a:rPr>
              <a:t>Omicron</a:t>
            </a:r>
            <a:r>
              <a:rPr lang="en-CA" sz="135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CA" sz="1350" spc="-8">
                <a:solidFill>
                  <a:schemeClr val="bg1"/>
                </a:solidFill>
                <a:latin typeface="Calibri"/>
                <a:cs typeface="Calibri"/>
              </a:rPr>
              <a:t>LP.8.1</a:t>
            </a:r>
            <a:endParaRPr lang="en-CA" sz="1350">
              <a:solidFill>
                <a:schemeClr val="bg1"/>
              </a:solidFill>
              <a:latin typeface="Calibri"/>
              <a:cs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267E13-2879-B3D6-25A8-05D77E4E567C}"/>
              </a:ext>
            </a:extLst>
          </p:cNvPr>
          <p:cNvCxnSpPr/>
          <p:nvPr/>
        </p:nvCxnSpPr>
        <p:spPr>
          <a:xfrm>
            <a:off x="5772150" y="2800350"/>
            <a:ext cx="742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E0785D5-4F83-A6EF-156B-F822DA8DCE93}"/>
              </a:ext>
            </a:extLst>
          </p:cNvPr>
          <p:cNvCxnSpPr/>
          <p:nvPr/>
        </p:nvCxnSpPr>
        <p:spPr>
          <a:xfrm>
            <a:off x="5086350" y="2686050"/>
            <a:ext cx="1485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B4AD995-A80A-61EB-17D3-F0DC3F4F3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88" y="933953"/>
            <a:ext cx="8198976" cy="44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08773"/>
      </p:ext>
    </p:extLst>
  </p:cSld>
  <p:clrMapOvr>
    <a:masterClrMapping/>
  </p:clrMapOvr>
  <p:transition spd="med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F6117-E50D-B49D-3DA5-3EB87722C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C119-D27E-B9C0-7DA1-0985BB39C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39" y="427035"/>
            <a:ext cx="8958470" cy="878302"/>
          </a:xfrm>
        </p:spPr>
        <p:txBody>
          <a:bodyPr>
            <a:noAutofit/>
          </a:bodyPr>
          <a:lstStyle/>
          <a:p>
            <a:r>
              <a:rPr lang="en-US" sz="3200"/>
              <a:t>COVID-19 Omicron Variant Vaccines</a:t>
            </a:r>
            <a:endParaRPr lang="en-CA" sz="32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48387F-9EB0-DA5A-743F-3D2C2C4A1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91" y="1593575"/>
            <a:ext cx="7255565" cy="3442252"/>
          </a:xfrm>
        </p:spPr>
        <p:txBody>
          <a:bodyPr lIns="91440" tIns="45720" rIns="91440" bIns="45720" anchor="t"/>
          <a:lstStyle/>
          <a:p>
            <a:r>
              <a:rPr lang="en-US" sz="2400"/>
              <a:t>mRNA vaccines currently target LP.8.1 variant</a:t>
            </a:r>
          </a:p>
          <a:p>
            <a:pPr lvl="1"/>
            <a:r>
              <a:rPr lang="en-US" sz="2000"/>
              <a:t>Moderna Spikevax (6 months – 11 years, LTC/AL)</a:t>
            </a:r>
            <a:endParaRPr lang="en-US" sz="2000">
              <a:ea typeface="Calibri"/>
              <a:cs typeface="Calibri"/>
            </a:endParaRPr>
          </a:p>
          <a:p>
            <a:pPr lvl="1"/>
            <a:r>
              <a:rPr lang="en-US" sz="2000"/>
              <a:t>Pfizer-BioNTech Comirnaty (everyone else)</a:t>
            </a:r>
            <a:endParaRPr lang="en-US" sz="2000">
              <a:ea typeface="Calibri"/>
              <a:cs typeface="Calibri"/>
            </a:endParaRPr>
          </a:p>
          <a:p>
            <a:r>
              <a:rPr lang="en-US" sz="2400"/>
              <a:t>Efficacy modest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Duration of protection is time-limited (*3-6 months*)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/>
              <a:t>Efficacy against related strains – present, but variable</a:t>
            </a:r>
            <a:endParaRPr lang="en-US" sz="2400">
              <a:ea typeface="Calibri"/>
              <a:cs typeface="Calibri"/>
            </a:endParaRPr>
          </a:p>
          <a:p>
            <a:r>
              <a:rPr lang="en-US" sz="2400">
                <a:solidFill>
                  <a:srgbClr val="FFFF00"/>
                </a:solidFill>
              </a:rPr>
              <a:t>Vaccine recommended for those at greatest risk of illness </a:t>
            </a:r>
            <a:r>
              <a:rPr lang="en-US" sz="2400"/>
              <a:t>(but available to everyone)</a:t>
            </a:r>
          </a:p>
          <a:p>
            <a:endParaRPr lang="en-US" sz="240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600">
                <a:ea typeface="Calibri"/>
                <a:cs typeface="Calibri"/>
              </a:rPr>
              <a:t>(Novavax is not available in Canada this season.)</a:t>
            </a:r>
          </a:p>
        </p:txBody>
      </p:sp>
    </p:spTree>
    <p:extLst>
      <p:ext uri="{BB962C8B-B14F-4D97-AF65-F5344CB8AC3E}">
        <p14:creationId xmlns:p14="http://schemas.microsoft.com/office/powerpoint/2010/main" val="1779816206"/>
      </p:ext>
    </p:extLst>
  </p:cSld>
  <p:clrMapOvr>
    <a:masterClrMapping/>
  </p:clrMapOvr>
  <p:transition spd="med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1CE76-F122-19F1-658A-B70ACC0D9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92E91-6A59-0199-3879-CB3338B28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82082"/>
          </a:xfrm>
          <a:solidFill>
            <a:schemeClr val="tx1"/>
          </a:solidFill>
        </p:spPr>
        <p:txBody>
          <a:bodyPr lIns="91440" tIns="45720" rIns="91440" bIns="45720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300">
                <a:solidFill>
                  <a:schemeClr val="bg1"/>
                </a:solidFill>
              </a:rPr>
            </a:br>
            <a:r>
              <a:rPr lang="en-US" sz="2300">
                <a:solidFill>
                  <a:schemeClr val="bg1"/>
                </a:solidFill>
              </a:rPr>
              <a:t>NACI COVID-19 vaccine recommendations for 2025 to </a:t>
            </a:r>
            <a:br>
              <a:rPr lang="en-US" sz="2300">
                <a:solidFill>
                  <a:schemeClr val="bg1"/>
                </a:solidFill>
              </a:rPr>
            </a:br>
            <a:r>
              <a:rPr lang="en-US" sz="2300">
                <a:solidFill>
                  <a:schemeClr val="bg1"/>
                </a:solidFill>
              </a:rPr>
              <a:t>summer 2026</a:t>
            </a:r>
            <a:br>
              <a:rPr lang="en-US" sz="2300">
                <a:solidFill>
                  <a:schemeClr val="bg1"/>
                </a:solidFill>
              </a:rPr>
            </a:br>
            <a:endParaRPr lang="en-US" sz="2300">
              <a:solidFill>
                <a:schemeClr val="bg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DD624B9-05B9-B997-6E76-40A22F55653C}"/>
              </a:ext>
            </a:extLst>
          </p:cNvPr>
          <p:cNvSpPr txBox="1">
            <a:spLocks/>
          </p:cNvSpPr>
          <p:nvPr/>
        </p:nvSpPr>
        <p:spPr>
          <a:xfrm>
            <a:off x="4813850" y="1842052"/>
            <a:ext cx="4038600" cy="382987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800">
                <a:solidFill>
                  <a:srgbClr val="104B86"/>
                </a:solidFill>
              </a:rPr>
              <a:t>To mitigate the risk associated with waning protection, </a:t>
            </a:r>
            <a:r>
              <a:rPr lang="en-US" sz="1800" u="sng">
                <a:solidFill>
                  <a:srgbClr val="104B86"/>
                </a:solidFill>
              </a:rPr>
              <a:t>second annual dose </a:t>
            </a:r>
            <a:r>
              <a:rPr lang="en-US" sz="1800" b="1">
                <a:solidFill>
                  <a:srgbClr val="104B86"/>
                </a:solidFill>
              </a:rPr>
              <a:t>recommended</a:t>
            </a:r>
            <a:r>
              <a:rPr lang="en-US" sz="1800">
                <a:solidFill>
                  <a:srgbClr val="104B86"/>
                </a:solidFill>
              </a:rPr>
              <a:t> for:</a:t>
            </a:r>
          </a:p>
          <a:p>
            <a:pPr>
              <a:lnSpc>
                <a:spcPct val="90000"/>
              </a:lnSpc>
            </a:pPr>
            <a:r>
              <a:rPr lang="en-US" sz="1800" u="sng">
                <a:solidFill>
                  <a:srgbClr val="104B86"/>
                </a:solidFill>
              </a:rPr>
              <a:t>&gt;</a:t>
            </a:r>
            <a:r>
              <a:rPr lang="en-US" sz="1800">
                <a:solidFill>
                  <a:srgbClr val="104B86"/>
                </a:solidFill>
              </a:rPr>
              <a:t> 80 years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104B86"/>
                </a:solidFill>
              </a:rPr>
              <a:t>Those </a:t>
            </a:r>
            <a:r>
              <a:rPr lang="en-US" sz="1800" u="sng">
                <a:solidFill>
                  <a:srgbClr val="104B86"/>
                </a:solidFill>
              </a:rPr>
              <a:t>&gt;</a:t>
            </a:r>
            <a:r>
              <a:rPr lang="en-US" sz="1800">
                <a:solidFill>
                  <a:srgbClr val="104B86"/>
                </a:solidFill>
              </a:rPr>
              <a:t> 6 months who: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Are residents of LTC/congregate living for seniors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Have underlying moderate or severe immunocompromising conditions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800">
              <a:solidFill>
                <a:srgbClr val="104B86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104B86"/>
                </a:solidFill>
              </a:rPr>
              <a:t>Adults 65-79 </a:t>
            </a:r>
            <a:r>
              <a:rPr lang="en-US" sz="1800" b="1">
                <a:solidFill>
                  <a:srgbClr val="104B86"/>
                </a:solidFill>
              </a:rPr>
              <a:t>may</a:t>
            </a:r>
            <a:r>
              <a:rPr lang="en-US" sz="1800" i="1">
                <a:solidFill>
                  <a:srgbClr val="104B86"/>
                </a:solidFill>
              </a:rPr>
              <a:t> </a:t>
            </a:r>
            <a:r>
              <a:rPr lang="en-US" sz="1800">
                <a:solidFill>
                  <a:srgbClr val="104B86"/>
                </a:solidFill>
              </a:rPr>
              <a:t>receive a second dose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3A7C358-A18B-588F-F3AC-A0B9DBAF60E7}"/>
              </a:ext>
            </a:extLst>
          </p:cNvPr>
          <p:cNvSpPr txBox="1">
            <a:spLocks/>
          </p:cNvSpPr>
          <p:nvPr/>
        </p:nvSpPr>
        <p:spPr>
          <a:xfrm>
            <a:off x="404191" y="1842052"/>
            <a:ext cx="4038600" cy="382987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800">
                <a:solidFill>
                  <a:srgbClr val="104B86"/>
                </a:solidFill>
              </a:rPr>
              <a:t>One dose </a:t>
            </a:r>
            <a:r>
              <a:rPr lang="en-US" sz="1800" b="1">
                <a:solidFill>
                  <a:srgbClr val="104B86"/>
                </a:solidFill>
              </a:rPr>
              <a:t>recommended</a:t>
            </a:r>
            <a:r>
              <a:rPr lang="en-US" sz="1800">
                <a:solidFill>
                  <a:srgbClr val="104B86"/>
                </a:solidFill>
              </a:rPr>
              <a:t> for those at increased risk:</a:t>
            </a: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104B86"/>
                </a:solidFill>
              </a:rPr>
              <a:t>All </a:t>
            </a:r>
            <a:r>
              <a:rPr lang="en-US" sz="1800" u="sng">
                <a:solidFill>
                  <a:srgbClr val="104B86"/>
                </a:solidFill>
              </a:rPr>
              <a:t>&gt;</a:t>
            </a:r>
            <a:r>
              <a:rPr lang="en-US" sz="1800">
                <a:solidFill>
                  <a:srgbClr val="104B86"/>
                </a:solidFill>
              </a:rPr>
              <a:t> 65 years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104B86"/>
                </a:solidFill>
              </a:rPr>
              <a:t>Those </a:t>
            </a:r>
            <a:r>
              <a:rPr lang="en-US" sz="1800" u="sng">
                <a:solidFill>
                  <a:srgbClr val="104B86"/>
                </a:solidFill>
              </a:rPr>
              <a:t>&gt;</a:t>
            </a:r>
            <a:r>
              <a:rPr lang="en-US" sz="1800">
                <a:solidFill>
                  <a:srgbClr val="104B86"/>
                </a:solidFill>
              </a:rPr>
              <a:t> 6 months who are: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Residents of LTC/congregate living settings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Underlying health conditions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Pregnant 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Individuals in or from FN, I, and Metis communities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Members of racialized, equity-denied communities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 marL="742950" lvl="2" indent="-342900">
              <a:lnSpc>
                <a:spcPct val="90000"/>
              </a:lnSpc>
            </a:pPr>
            <a:r>
              <a:rPr lang="en-US" sz="1400">
                <a:solidFill>
                  <a:srgbClr val="104B86"/>
                </a:solidFill>
              </a:rPr>
              <a:t>Health care workers and other care providers</a:t>
            </a:r>
            <a:endParaRPr lang="en-US" sz="1400">
              <a:solidFill>
                <a:srgbClr val="104B86"/>
              </a:solidFill>
              <a:ea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1800">
                <a:solidFill>
                  <a:srgbClr val="104B86"/>
                </a:solidFill>
              </a:rPr>
              <a:t>Everyone else </a:t>
            </a:r>
            <a:r>
              <a:rPr lang="en-US" sz="1800" b="1">
                <a:solidFill>
                  <a:srgbClr val="104B86"/>
                </a:solidFill>
              </a:rPr>
              <a:t>may receive</a:t>
            </a:r>
            <a:r>
              <a:rPr lang="en-US" sz="1800">
                <a:solidFill>
                  <a:srgbClr val="104B86"/>
                </a:solidFill>
              </a:rPr>
              <a:t> a dose</a:t>
            </a:r>
            <a:endParaRPr lang="en-US" sz="1800">
              <a:solidFill>
                <a:srgbClr val="104B86"/>
              </a:solidFill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D11C5F-F36E-08AF-C69D-2484FA99A1D9}"/>
              </a:ext>
            </a:extLst>
          </p:cNvPr>
          <p:cNvSpPr txBox="1"/>
          <p:nvPr/>
        </p:nvSpPr>
        <p:spPr>
          <a:xfrm>
            <a:off x="4813852" y="5115340"/>
            <a:ext cx="3925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hlinkClick r:id="rId3"/>
              </a:rPr>
              <a:t>Summary: Guidance on the use of COVID-19 vaccines for 2025 to summer 2026 - Canada.ca</a:t>
            </a:r>
            <a:endParaRPr lang="en-CA" sz="1200"/>
          </a:p>
        </p:txBody>
      </p:sp>
    </p:spTree>
    <p:extLst>
      <p:ext uri="{BB962C8B-B14F-4D97-AF65-F5344CB8AC3E}">
        <p14:creationId xmlns:p14="http://schemas.microsoft.com/office/powerpoint/2010/main" val="689000862"/>
      </p:ext>
    </p:extLst>
  </p:cSld>
  <p:clrMapOvr>
    <a:masterClrMapping/>
  </p:clrMapOvr>
  <p:transition spd="med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025244B-F57A-F102-BE4C-DBB17AD8F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/>
              <a:t>BCCDC COVID-19 vaccine eligibility </a:t>
            </a:r>
            <a:r>
              <a:rPr lang="en-US" sz="11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https://www.bccdc.ca/resource-gallery/Documents/Guidelines%20and%20Forms/Guidelines%20and%20Manuals/Epid/CD%20Manual/Chapter%202%20-%20Imms/Part4/COVID-19-vaccine-eligibility.pdf</a:t>
            </a:r>
            <a:br>
              <a:rPr lang="en-US" sz="1100"/>
            </a:br>
            <a:endParaRPr lang="en-US" sz="11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5DC8C7-BBA2-9FFF-4D2B-0180E027A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749" y="1600200"/>
            <a:ext cx="8118501" cy="4343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0165702"/>
      </p:ext>
    </p:extLst>
  </p:cSld>
  <p:clrMapOvr>
    <a:masterClrMapping/>
  </p:clrMapOvr>
  <p:transition spd="med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3808" y="2348182"/>
            <a:ext cx="6876383" cy="328917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2792" y="1552921"/>
            <a:ext cx="7605236" cy="620843"/>
          </a:xfrm>
          <a:prstGeom prst="rect">
            <a:avLst/>
          </a:prstGeom>
        </p:spPr>
        <p:txBody>
          <a:bodyPr vert="horz" wrap="square" lIns="0" tIns="81439" rIns="0" bIns="0" rtlCol="0">
            <a:spAutoFit/>
          </a:bodyPr>
          <a:lstStyle/>
          <a:p>
            <a:pPr marL="266224" indent="-256699">
              <a:spcBef>
                <a:spcPts val="641"/>
              </a:spcBef>
              <a:buFont typeface="Arial MT"/>
              <a:buChar char="•"/>
              <a:tabLst>
                <a:tab pos="266224" algn="l"/>
              </a:tabLst>
            </a:pP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Surveillance</a:t>
            </a:r>
            <a:r>
              <a:rPr lang="en-US" sz="1500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period: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27</a:t>
            </a:r>
            <a:r>
              <a:rPr lang="en-US" sz="15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Oct</a:t>
            </a:r>
            <a:r>
              <a:rPr lang="en-US" sz="150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2024</a:t>
            </a:r>
            <a:r>
              <a:rPr lang="en-US" sz="150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lang="en-US" sz="15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03</a:t>
            </a:r>
            <a:r>
              <a:rPr lang="en-US" sz="15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May</a:t>
            </a:r>
            <a:r>
              <a:rPr lang="en-US" sz="15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2025</a:t>
            </a:r>
            <a:r>
              <a:rPr lang="en-US" sz="1500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 spc="-8">
                <a:solidFill>
                  <a:schemeClr val="bg1"/>
                </a:solidFill>
                <a:latin typeface="Calibri"/>
                <a:cs typeface="Calibri"/>
              </a:rPr>
              <a:t>(n=5845)</a:t>
            </a:r>
            <a:endParaRPr lang="en-US" sz="1500">
              <a:solidFill>
                <a:schemeClr val="bg1"/>
              </a:solidFill>
              <a:latin typeface="Calibri"/>
              <a:cs typeface="Calibri"/>
            </a:endParaRPr>
          </a:p>
          <a:p>
            <a:pPr marL="266224" indent="-256699">
              <a:spcBef>
                <a:spcPts val="566"/>
              </a:spcBef>
              <a:buFont typeface="Arial MT"/>
              <a:buChar char="•"/>
              <a:tabLst>
                <a:tab pos="266224" algn="l"/>
              </a:tabLst>
            </a:pP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VE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 spc="-8">
                <a:solidFill>
                  <a:schemeClr val="bg1"/>
                </a:solidFill>
                <a:latin typeface="Calibri"/>
                <a:cs typeface="Calibri"/>
              </a:rPr>
              <a:t>against</a:t>
            </a:r>
            <a:r>
              <a:rPr lang="en-US" sz="15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 spc="-8">
                <a:solidFill>
                  <a:schemeClr val="bg1"/>
                </a:solidFill>
                <a:latin typeface="Calibri"/>
                <a:cs typeface="Calibri"/>
              </a:rPr>
              <a:t>COVID-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19</a:t>
            </a:r>
            <a:r>
              <a:rPr lang="en-US" sz="1500" spc="-5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illness</a:t>
            </a:r>
            <a:r>
              <a:rPr lang="en-US" sz="15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individuals</a:t>
            </a:r>
            <a:r>
              <a:rPr lang="en-US" sz="1500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lang="en-US" sz="15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years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and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older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was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54%;</a:t>
            </a:r>
            <a:r>
              <a:rPr lang="en-US" sz="1500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slightly</a:t>
            </a:r>
            <a:r>
              <a:rPr lang="en-US" sz="1500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lower</a:t>
            </a:r>
            <a:r>
              <a:rPr lang="en-US" sz="15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>
                <a:solidFill>
                  <a:schemeClr val="bg1"/>
                </a:solidFill>
                <a:latin typeface="Calibri"/>
                <a:cs typeface="Calibri"/>
              </a:rPr>
              <a:t>for</a:t>
            </a:r>
            <a:r>
              <a:rPr lang="en-US" sz="15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500" spc="-8">
                <a:solidFill>
                  <a:schemeClr val="bg1"/>
                </a:solidFill>
                <a:latin typeface="Calibri"/>
                <a:cs typeface="Calibri"/>
              </a:rPr>
              <a:t>seniors</a:t>
            </a:r>
            <a:endParaRPr lang="en-US" sz="15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8481" y="5811773"/>
            <a:ext cx="5925026" cy="117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930"/>
              </a:lnSpc>
            </a:pPr>
            <a:r>
              <a:rPr sz="900">
                <a:latin typeface="Calibri"/>
                <a:cs typeface="Calibri"/>
              </a:rPr>
              <a:t>L</a:t>
            </a:r>
            <a:r>
              <a:rPr sz="900" spc="-8">
                <a:latin typeface="Calibri"/>
                <a:cs typeface="Calibri"/>
              </a:rPr>
              <a:t> </a:t>
            </a:r>
            <a:r>
              <a:rPr lang="en-US" sz="900" spc="-8" err="1">
                <a:solidFill>
                  <a:schemeClr val="bg1"/>
                </a:solidFill>
                <a:latin typeface="Calibri"/>
                <a:cs typeface="Calibri"/>
              </a:rPr>
              <a:t>Separovic</a:t>
            </a:r>
            <a:r>
              <a:rPr lang="en-US" sz="900" spc="-8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lang="en-US" sz="900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et</a:t>
            </a:r>
            <a:r>
              <a:rPr lang="en-US" sz="900" spc="-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al.</a:t>
            </a:r>
            <a:r>
              <a:rPr lang="en-US" sz="900" spc="-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 spc="-8">
                <a:solidFill>
                  <a:schemeClr val="bg1"/>
                </a:solidFill>
                <a:latin typeface="Calibri"/>
                <a:cs typeface="Calibri"/>
              </a:rPr>
              <a:t>Effectiveness</a:t>
            </a:r>
            <a:r>
              <a:rPr lang="en-US" sz="900" spc="-1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of 2024/25</a:t>
            </a:r>
            <a:r>
              <a:rPr lang="en-US" sz="9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 spc="-23">
                <a:solidFill>
                  <a:schemeClr val="bg1"/>
                </a:solidFill>
                <a:latin typeface="Calibri"/>
                <a:cs typeface="Calibri"/>
              </a:rPr>
              <a:t>KP.2</a:t>
            </a:r>
            <a:r>
              <a:rPr lang="en-US" sz="900" spc="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vaccine</a:t>
            </a:r>
            <a:r>
              <a:rPr lang="en-US" sz="9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against</a:t>
            </a:r>
            <a:r>
              <a:rPr lang="en-US" sz="9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 spc="-8">
                <a:solidFill>
                  <a:schemeClr val="bg1"/>
                </a:solidFill>
                <a:latin typeface="Calibri"/>
                <a:cs typeface="Calibri"/>
              </a:rPr>
              <a:t>outpatient</a:t>
            </a:r>
            <a:r>
              <a:rPr lang="en-US" sz="900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 spc="-8">
                <a:solidFill>
                  <a:schemeClr val="bg1"/>
                </a:solidFill>
                <a:latin typeface="Calibri"/>
                <a:cs typeface="Calibri"/>
              </a:rPr>
              <a:t>COVID-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19</a:t>
            </a:r>
            <a:r>
              <a:rPr lang="en-US" sz="9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en-US" sz="900" spc="-11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>
                <a:solidFill>
                  <a:schemeClr val="bg1"/>
                </a:solidFill>
                <a:latin typeface="Calibri"/>
                <a:cs typeface="Calibri"/>
              </a:rPr>
              <a:t>Canada</a:t>
            </a:r>
            <a:r>
              <a:rPr lang="en-US" sz="900" spc="-1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900" u="sng" spc="-8">
                <a:solidFill>
                  <a:schemeClr val="bg1"/>
                </a:solidFill>
                <a:uFill>
                  <a:solidFill>
                    <a:srgbClr val="0078AD"/>
                  </a:solidFill>
                </a:uFill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2025.09.05.25335203v1.full.pdf</a:t>
            </a:r>
            <a:endParaRPr lang="en-US" sz="9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D0A341-4088-FCA7-37A0-0A0D13E811E0}"/>
              </a:ext>
            </a:extLst>
          </p:cNvPr>
          <p:cNvSpPr txBox="1">
            <a:spLocks/>
          </p:cNvSpPr>
          <p:nvPr/>
        </p:nvSpPr>
        <p:spPr>
          <a:xfrm>
            <a:off x="364430" y="128063"/>
            <a:ext cx="8686800" cy="14778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Lucida Sans" pitchFamily="34" charset="0"/>
                <a:ea typeface="+mj-ea"/>
                <a:cs typeface="+mj-cs"/>
              </a:defRPr>
            </a:lvl1pPr>
          </a:lstStyle>
          <a:p>
            <a:r>
              <a:rPr lang="en-US" sz="2800"/>
              <a:t>COVID-19 - Vaccine efficacy of KP.2 vaccine against medically attended acute respiratory illness is reasonable but time limited.</a:t>
            </a:r>
            <a:endParaRPr lang="en-CA" sz="2800"/>
          </a:p>
        </p:txBody>
      </p:sp>
    </p:spTree>
  </p:cSld>
  <p:clrMapOvr>
    <a:masterClrMapping/>
  </p:clrMapOvr>
  <p:transition spd="med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95DFC9C-FCE8-C835-C918-5C561B9845DD}"/>
              </a:ext>
            </a:extLst>
          </p:cNvPr>
          <p:cNvSpPr/>
          <p:nvPr/>
        </p:nvSpPr>
        <p:spPr>
          <a:xfrm>
            <a:off x="0" y="0"/>
            <a:ext cx="9144000" cy="6016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B36-5047-DA24-372D-5A6B1BA15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chemeClr val="tx1">
                    <a:lumMod val="50000"/>
                  </a:schemeClr>
                </a:solidFill>
              </a:rPr>
              <a:t>Pneumococcal </a:t>
            </a:r>
            <a:br>
              <a:rPr lang="en-US">
                <a:solidFill>
                  <a:schemeClr val="tx1">
                    <a:lumMod val="50000"/>
                  </a:schemeClr>
                </a:solidFill>
              </a:rPr>
            </a:br>
            <a:r>
              <a:rPr lang="en-US">
                <a:solidFill>
                  <a:schemeClr val="tx1">
                    <a:lumMod val="50000"/>
                  </a:schemeClr>
                </a:solidFill>
              </a:rPr>
              <a:t>Vaccine</a:t>
            </a:r>
            <a:endParaRPr lang="en-CA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45337"/>
      </p:ext>
    </p:extLst>
  </p:cSld>
  <p:clrMapOvr>
    <a:masterClrMapping/>
  </p:clrMapOvr>
  <p:transition spd="med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3A5FA-4231-8B8B-9468-A6A2FAAD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Invasive pneumococcal disease – resurgence in illness</a:t>
            </a:r>
            <a:endParaRPr lang="en-CA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EB2C9-DF34-B86A-7703-9D53C7612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2" y="5512905"/>
            <a:ext cx="7997687" cy="430694"/>
          </a:xfrm>
        </p:spPr>
        <p:txBody>
          <a:bodyPr/>
          <a:lstStyle/>
          <a:p>
            <a:pPr marL="0" indent="0" algn="ctr">
              <a:buNone/>
            </a:pPr>
            <a:r>
              <a:rPr lang="en-US" sz="1400"/>
              <a:t>BCCDC communicable disease dashboard, Accessed Sep 2025</a:t>
            </a:r>
            <a:r>
              <a:rPr lang="en-CA" sz="1400">
                <a:solidFill>
                  <a:srgbClr val="104B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CA" sz="1400">
                <a:solidFill>
                  <a:schemeClr val="accent3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Dashboard Disease </a:t>
            </a:r>
            <a:r>
              <a:rPr lang="en-CA" sz="1400">
                <a:solidFill>
                  <a:srgbClr val="104B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Dashboard</a:t>
            </a:r>
            <a:r>
              <a:rPr lang="en-US" sz="1400"/>
              <a:t> </a:t>
            </a:r>
            <a:endParaRPr lang="en-CA" sz="1400"/>
          </a:p>
        </p:txBody>
      </p:sp>
      <p:grpSp>
        <p:nvGrpSpPr>
          <p:cNvPr id="4" name="object 5">
            <a:extLst>
              <a:ext uri="{FF2B5EF4-FFF2-40B4-BE49-F238E27FC236}">
                <a16:creationId xmlns:a16="http://schemas.microsoft.com/office/drawing/2014/main" id="{DCD756A6-AAF5-061C-148A-4EEAEA930788}"/>
              </a:ext>
            </a:extLst>
          </p:cNvPr>
          <p:cNvGrpSpPr/>
          <p:nvPr/>
        </p:nvGrpSpPr>
        <p:grpSpPr>
          <a:xfrm>
            <a:off x="79514" y="1994448"/>
            <a:ext cx="9004851" cy="2882349"/>
            <a:chOff x="138821" y="1771881"/>
            <a:chExt cx="9038000" cy="3123503"/>
          </a:xfrm>
        </p:grpSpPr>
        <p:pic>
          <p:nvPicPr>
            <p:cNvPr id="5" name="object 6">
              <a:extLst>
                <a:ext uri="{FF2B5EF4-FFF2-40B4-BE49-F238E27FC236}">
                  <a16:creationId xmlns:a16="http://schemas.microsoft.com/office/drawing/2014/main" id="{89E35DBA-CBC9-193A-2A73-56D7758232F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8821" y="1771881"/>
              <a:ext cx="3878441" cy="3123502"/>
            </a:xfrm>
            <a:prstGeom prst="rect">
              <a:avLst/>
            </a:prstGeom>
          </p:spPr>
        </p:pic>
        <p:pic>
          <p:nvPicPr>
            <p:cNvPr id="6" name="object 7">
              <a:extLst>
                <a:ext uri="{FF2B5EF4-FFF2-40B4-BE49-F238E27FC236}">
                  <a16:creationId xmlns:a16="http://schemas.microsoft.com/office/drawing/2014/main" id="{F0DB6DEF-F707-0956-21CA-294879E7896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03741" y="1771882"/>
              <a:ext cx="5373080" cy="31235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1822256"/>
      </p:ext>
    </p:extLst>
  </p:cSld>
  <p:clrMapOvr>
    <a:masterClrMapping/>
  </p:clrMapOvr>
  <p:transition spd="med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047F-8755-E467-289F-9765DCE42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01141"/>
            <a:ext cx="8229600" cy="1766197"/>
          </a:xfrm>
        </p:spPr>
        <p:txBody>
          <a:bodyPr>
            <a:noAutofit/>
          </a:bodyPr>
          <a:lstStyle/>
          <a:p>
            <a:r>
              <a:rPr lang="en-US" sz="3200"/>
              <a:t>Pneumococcal Vaccine</a:t>
            </a:r>
            <a:br>
              <a:rPr lang="en-US" sz="2400"/>
            </a:br>
            <a:br>
              <a:rPr lang="en-US" sz="2400"/>
            </a:br>
            <a:r>
              <a:rPr lang="en-US" sz="2400"/>
              <a:t>Publicly funded product was updated in July (2025) to PCV20 (PCV13 and PPV23 products discontinued)</a:t>
            </a:r>
            <a:endParaRPr lang="en-CA" sz="240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4E123D28-1896-4967-0F07-EA887598F8B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2590801"/>
            <a:ext cx="9144000" cy="196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49069"/>
      </p:ext>
    </p:extLst>
  </p:cSld>
  <p:clrMapOvr>
    <a:masterClrMapping/>
  </p:clrMapOvr>
  <p:transition spd="med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32EAA-C144-4910-F215-4C6779D93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6E067-8CD9-320C-5463-B98BF1E2A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482082"/>
          </a:xfrm>
          <a:solidFill>
            <a:schemeClr val="tx1"/>
          </a:solidFill>
        </p:spPr>
        <p:txBody>
          <a:bodyPr lIns="91440" tIns="45720" rIns="91440" bIns="45720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2300">
                <a:solidFill>
                  <a:schemeClr val="bg1"/>
                </a:solidFill>
              </a:rPr>
            </a:br>
            <a:r>
              <a:rPr lang="en-US" sz="3600">
                <a:solidFill>
                  <a:schemeClr val="bg1"/>
                </a:solidFill>
              </a:rPr>
              <a:t>PCV20 eligibility in the context of prior pneumococcal vaccination</a:t>
            </a:r>
            <a:br>
              <a:rPr lang="en-US" sz="3200">
                <a:solidFill>
                  <a:schemeClr val="bg1"/>
                </a:solidFill>
              </a:rPr>
            </a:br>
            <a:endParaRPr lang="en-US" sz="320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87E97EC-91AF-27AF-B218-BD089E2924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950429"/>
              </p:ext>
            </p:extLst>
          </p:nvPr>
        </p:nvGraphicFramePr>
        <p:xfrm>
          <a:off x="440871" y="1802135"/>
          <a:ext cx="8257378" cy="3341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8689">
                  <a:extLst>
                    <a:ext uri="{9D8B030D-6E8A-4147-A177-3AD203B41FA5}">
                      <a16:colId xmlns:a16="http://schemas.microsoft.com/office/drawing/2014/main" val="2921392187"/>
                    </a:ext>
                  </a:extLst>
                </a:gridCol>
                <a:gridCol w="4128689">
                  <a:extLst>
                    <a:ext uri="{9D8B030D-6E8A-4147-A177-3AD203B41FA5}">
                      <a16:colId xmlns:a16="http://schemas.microsoft.com/office/drawing/2014/main" val="3460862745"/>
                    </a:ext>
                  </a:extLst>
                </a:gridCol>
              </a:tblGrid>
              <a:tr h="466646">
                <a:tc>
                  <a:txBody>
                    <a:bodyPr/>
                    <a:lstStyle/>
                    <a:p>
                      <a:r>
                        <a:rPr lang="en-US" sz="1400"/>
                        <a:t>Group</a:t>
                      </a:r>
                      <a:endParaRPr lang="en-CA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Eligibility Criteria </a:t>
                      </a:r>
                      <a:endParaRPr lang="en-CA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47001323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r>
                        <a:rPr lang="en-CA" sz="1400"/>
                        <a:t>Infants &amp; Children (2–59 months)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/>
                        <a:t>Eligible to start or complete pneumococcal series at 2, 4, and 12 months. Medically at-risk infants receive an extra dose at 6 months. PCV13 and PCV20 are interchangeable.</a:t>
                      </a:r>
                      <a:endParaRPr lang="en-CA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01845177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/>
                        <a:t>Adults 65+, LTC residents, homeless, substance use disorders</a:t>
                      </a:r>
                      <a:endParaRPr lang="en-CA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Eligible if they have not previously received PPV23, PCV20, or PCV21.</a:t>
                      </a:r>
                      <a:endParaRPr lang="en-CA" sz="1400" b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52867924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US" sz="1400"/>
                        <a:t>Active malignant neoplasms, asplenia, organ/islet transplant</a:t>
                      </a:r>
                      <a:endParaRPr lang="en-CA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Eligible regardless of previous PPV23 history.</a:t>
                      </a:r>
                      <a:endParaRPr lang="en-CA" sz="1400" b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25093107"/>
                  </a:ext>
                </a:extLst>
              </a:tr>
              <a:tr h="466646">
                <a:tc>
                  <a:txBody>
                    <a:bodyPr/>
                    <a:lstStyle/>
                    <a:p>
                      <a:r>
                        <a:rPr lang="en-US" sz="1400"/>
                        <a:t>Chronic kidney/liver disease, immune deficiencies</a:t>
                      </a:r>
                      <a:endParaRPr lang="en-CA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Eligible if they have not received 2 doses of PPV23.</a:t>
                      </a:r>
                      <a:endParaRPr lang="en-CA" sz="1400" b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443025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r>
                        <a:rPr lang="en-CA" sz="1400"/>
                        <a:t>Individuals with HIV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b="0"/>
                        <a:t>Eligible if they have not received PCV13 and two doses of PPV23.</a:t>
                      </a:r>
                      <a:endParaRPr lang="en-CA" sz="1400" b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341695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9D2F942E-9EC3-8B47-1D4F-D3BBAF897627}"/>
              </a:ext>
            </a:extLst>
          </p:cNvPr>
          <p:cNvSpPr/>
          <p:nvPr/>
        </p:nvSpPr>
        <p:spPr>
          <a:xfrm>
            <a:off x="440871" y="3171825"/>
            <a:ext cx="8257378" cy="5143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51E67B-C0DC-4F5D-4048-F4EE969BEED8}"/>
              </a:ext>
            </a:extLst>
          </p:cNvPr>
          <p:cNvSpPr txBox="1"/>
          <p:nvPr/>
        </p:nvSpPr>
        <p:spPr>
          <a:xfrm>
            <a:off x="371060" y="5328413"/>
            <a:ext cx="8393449" cy="47705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defTabSz="685800" fontAlgn="base">
              <a:lnSpc>
                <a:spcPts val="1463"/>
              </a:lnSpc>
              <a:spcBef>
                <a:spcPts val="750"/>
              </a:spcBef>
              <a:defRPr/>
            </a:pPr>
            <a:r>
              <a:rPr lang="en-US" sz="1200">
                <a:solidFill>
                  <a:schemeClr val="bg1"/>
                </a:solidFill>
              </a:rPr>
              <a:t>For further details, please see BCCDC </a:t>
            </a:r>
            <a:r>
              <a:rPr lang="en-US" sz="1200" u="sng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PCV20</a:t>
            </a:r>
            <a:r>
              <a:rPr lang="en-US" sz="1200">
                <a:solidFill>
                  <a:schemeClr val="bg1"/>
                </a:solidFill>
              </a:rPr>
              <a:t> guidance. Interval from last </a:t>
            </a:r>
            <a:r>
              <a:rPr lang="en-US" sz="1200" err="1">
                <a:solidFill>
                  <a:schemeClr val="bg1"/>
                </a:solidFill>
              </a:rPr>
              <a:t>pneumo</a:t>
            </a:r>
            <a:r>
              <a:rPr lang="en-US" sz="1200">
                <a:solidFill>
                  <a:schemeClr val="bg1"/>
                </a:solidFill>
              </a:rPr>
              <a:t> vaccine: 8 weeks from PCV, and 1 year from PPV23. **Please return any PCV13, PPV23 left in your office fridges to public health.</a:t>
            </a:r>
          </a:p>
        </p:txBody>
      </p:sp>
    </p:spTree>
    <p:extLst>
      <p:ext uri="{BB962C8B-B14F-4D97-AF65-F5344CB8AC3E}">
        <p14:creationId xmlns:p14="http://schemas.microsoft.com/office/powerpoint/2010/main" val="1041858018"/>
      </p:ext>
    </p:extLst>
  </p:cSld>
  <p:clrMapOvr>
    <a:masterClrMapping/>
  </p:clrMapOvr>
  <p:transition spd="med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186E7-C121-35F6-E696-8E860D10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03146A-FA7C-42B7-4DF4-E5FCE5F1AED3}"/>
              </a:ext>
            </a:extLst>
          </p:cNvPr>
          <p:cNvSpPr/>
          <p:nvPr/>
        </p:nvSpPr>
        <p:spPr>
          <a:xfrm>
            <a:off x="0" y="0"/>
            <a:ext cx="9144000" cy="60164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F5F09-46E0-4398-BAA4-D929BAFFF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31158"/>
            <a:ext cx="8229600" cy="1766197"/>
          </a:xfrm>
        </p:spPr>
        <p:txBody>
          <a:bodyPr>
            <a:noAutofit/>
          </a:bodyPr>
          <a:lstStyle/>
          <a:p>
            <a:r>
              <a:rPr lang="en-CA" spc="-15">
                <a:solidFill>
                  <a:schemeClr val="tx1">
                    <a:lumMod val="50000"/>
                  </a:schemeClr>
                </a:solidFill>
              </a:rPr>
              <a:t>Respiratory</a:t>
            </a:r>
            <a:r>
              <a:rPr lang="en-CA" spc="-169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CA">
                <a:solidFill>
                  <a:schemeClr val="tx1">
                    <a:lumMod val="50000"/>
                  </a:schemeClr>
                </a:solidFill>
              </a:rPr>
              <a:t>Syncytial</a:t>
            </a:r>
            <a:r>
              <a:rPr lang="en-CA" spc="-15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CA" spc="-15">
                <a:solidFill>
                  <a:schemeClr val="tx1">
                    <a:lumMod val="50000"/>
                  </a:schemeClr>
                </a:solidFill>
              </a:rPr>
              <a:t>Virus </a:t>
            </a:r>
            <a:r>
              <a:rPr lang="en-CA" spc="-8">
                <a:solidFill>
                  <a:schemeClr val="tx1">
                    <a:lumMod val="50000"/>
                  </a:schemeClr>
                </a:solidFill>
              </a:rPr>
              <a:t>(RSV)</a:t>
            </a:r>
            <a:endParaRPr lang="en-CA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395777"/>
      </p:ext>
    </p:extLst>
  </p:cSld>
  <p:clrMapOvr>
    <a:masterClrMapping/>
  </p:clrMapOvr>
  <p:transition spd="med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CB10C-5ED4-1210-A1A4-C5028116F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BF569F-C7E5-02D9-CB0E-7AF2053D4FB2}"/>
              </a:ext>
            </a:extLst>
          </p:cNvPr>
          <p:cNvSpPr txBox="1"/>
          <p:nvPr/>
        </p:nvSpPr>
        <p:spPr>
          <a:xfrm>
            <a:off x="3518453" y="379179"/>
            <a:ext cx="495631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+mj-lt"/>
              </a:rPr>
              <a:t>RSV in Children</a:t>
            </a:r>
            <a:endParaRPr lang="en-CA" sz="320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AD2434E-DA66-334F-1D22-AC9DFBE59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7113" y="1613452"/>
            <a:ext cx="4817165" cy="4343399"/>
          </a:xfrm>
        </p:spPr>
        <p:txBody>
          <a:bodyPr/>
          <a:lstStyle/>
          <a:p>
            <a:r>
              <a:rPr lang="en-US" sz="2400"/>
              <a:t>70% are infected in the first year of life and nearly all (97%) by age two years</a:t>
            </a:r>
          </a:p>
          <a:p>
            <a:r>
              <a:rPr lang="en-US" sz="2400"/>
              <a:t>30-40% of primary infections result in lower resp tract infection (bronchiolitis/pneumonia)</a:t>
            </a:r>
          </a:p>
          <a:p>
            <a:r>
              <a:rPr lang="en-US" sz="2400"/>
              <a:t>2-3% require hospitalization</a:t>
            </a:r>
          </a:p>
          <a:p>
            <a:r>
              <a:rPr lang="en-US" sz="2400"/>
              <a:t>Hospitalization rate in preterm infants is 3x that of term infants</a:t>
            </a:r>
          </a:p>
          <a:p>
            <a:r>
              <a:rPr lang="en-US" sz="2400"/>
              <a:t>Higher mortality than influenza in infants</a:t>
            </a:r>
          </a:p>
          <a:p>
            <a:pPr marL="0" indent="0">
              <a:buNone/>
            </a:pPr>
            <a:endParaRPr lang="en-CA" sz="24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A400FE-4D65-EF90-C47B-FD10C6583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69" y="504732"/>
            <a:ext cx="2503576" cy="147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05221"/>
      </p:ext>
    </p:extLst>
  </p:cSld>
  <p:clrMapOvr>
    <a:masterClrMapping/>
  </p:clrMapOvr>
  <p:transition spd="med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FDD10-132E-A167-06CF-D3A20255C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E5B28B-90DF-C17E-CED2-4A09B8AE8538}"/>
              </a:ext>
            </a:extLst>
          </p:cNvPr>
          <p:cNvSpPr txBox="1"/>
          <p:nvPr/>
        </p:nvSpPr>
        <p:spPr>
          <a:xfrm>
            <a:off x="185532" y="326170"/>
            <a:ext cx="255104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+mj-lt"/>
              </a:rPr>
              <a:t>Respiratory Syncytial Virus (RSV)</a:t>
            </a:r>
            <a:endParaRPr lang="en-CA" sz="320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22F09-CBA5-B54E-9601-7088581FA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472" y="112642"/>
            <a:ext cx="5084805" cy="662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56188"/>
      </p:ext>
    </p:extLst>
  </p:cSld>
  <p:clrMapOvr>
    <a:masterClrMapping/>
  </p:clrMapOvr>
  <p:transition spd="med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9134" y="228341"/>
            <a:ext cx="8209722" cy="922752"/>
          </a:xfrm>
          <a:prstGeom prst="rect">
            <a:avLst/>
          </a:prstGeom>
        </p:spPr>
        <p:txBody>
          <a:bodyPr vert="horz" wrap="square" lIns="0" tIns="182308" rIns="0" bIns="0" rtlCol="0">
            <a:spAutoFit/>
          </a:bodyPr>
          <a:lstStyle/>
          <a:p>
            <a:pPr marL="450056">
              <a:spcBef>
                <a:spcPts val="75"/>
              </a:spcBef>
            </a:pPr>
            <a:r>
              <a:rPr lang="en-CA" sz="2400" spc="-15"/>
              <a:t>2025-</a:t>
            </a:r>
            <a:r>
              <a:rPr lang="en-CA" sz="2400"/>
              <a:t>2026</a:t>
            </a:r>
            <a:r>
              <a:rPr lang="en-CA" sz="2400" spc="-41"/>
              <a:t> </a:t>
            </a:r>
            <a:r>
              <a:rPr lang="en-CA" sz="2400"/>
              <a:t>BC</a:t>
            </a:r>
            <a:r>
              <a:rPr lang="en-CA" sz="2400" spc="-41"/>
              <a:t> </a:t>
            </a:r>
            <a:r>
              <a:rPr lang="en-CA" sz="2400" err="1"/>
              <a:t>Nirsevimab</a:t>
            </a:r>
            <a:r>
              <a:rPr lang="en-CA" sz="2400" spc="-38"/>
              <a:t> </a:t>
            </a:r>
            <a:br>
              <a:rPr lang="en-CA" sz="2400" spc="-38"/>
            </a:br>
            <a:r>
              <a:rPr lang="en-CA" sz="2400" spc="-38"/>
              <a:t>E</a:t>
            </a:r>
            <a:r>
              <a:rPr lang="en-CA" sz="2400"/>
              <a:t>ligibility</a:t>
            </a:r>
            <a:r>
              <a:rPr lang="en-CA" sz="2400" spc="-38"/>
              <a:t> </a:t>
            </a:r>
            <a:r>
              <a:rPr lang="en-CA" sz="2400" spc="-8"/>
              <a:t>Criteria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6957" y="1252330"/>
            <a:ext cx="8282608" cy="4644219"/>
          </a:xfrm>
          <a:prstGeom prst="rect">
            <a:avLst/>
          </a:prstGeom>
        </p:spPr>
        <p:txBody>
          <a:bodyPr vert="horz" wrap="square" lIns="0" tIns="78104" rIns="0" bIns="0" rtlCol="0">
            <a:spAutoFit/>
          </a:bodyPr>
          <a:lstStyle/>
          <a:p>
            <a:pPr marL="9525">
              <a:spcBef>
                <a:spcPts val="614"/>
              </a:spcBef>
            </a:pPr>
            <a:r>
              <a:rPr lang="en-US" sz="2200">
                <a:solidFill>
                  <a:schemeClr val="bg1"/>
                </a:solidFill>
                <a:latin typeface="Calibri"/>
                <a:cs typeface="Calibri"/>
              </a:rPr>
              <a:t>The</a:t>
            </a:r>
            <a:r>
              <a:rPr lang="en-US" sz="2200" spc="-5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>
                <a:solidFill>
                  <a:schemeClr val="bg1"/>
                </a:solidFill>
                <a:latin typeface="Calibri"/>
                <a:cs typeface="Calibri"/>
              </a:rPr>
              <a:t>following</a:t>
            </a:r>
            <a:r>
              <a:rPr lang="en-US" sz="2200" spc="-5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 spc="-8">
                <a:solidFill>
                  <a:schemeClr val="bg1"/>
                </a:solidFill>
                <a:latin typeface="Calibri"/>
                <a:cs typeface="Calibri"/>
              </a:rPr>
              <a:t>infants</a:t>
            </a:r>
            <a:r>
              <a:rPr lang="en-US" sz="2200" spc="-5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>
                <a:solidFill>
                  <a:schemeClr val="bg1"/>
                </a:solidFill>
                <a:latin typeface="Calibri"/>
                <a:cs typeface="Calibri"/>
              </a:rPr>
              <a:t>entering</a:t>
            </a:r>
            <a:r>
              <a:rPr lang="en-US" sz="2200" spc="-6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>
                <a:solidFill>
                  <a:schemeClr val="bg1"/>
                </a:solidFill>
                <a:latin typeface="Calibri"/>
                <a:cs typeface="Calibri"/>
              </a:rPr>
              <a:t>their</a:t>
            </a:r>
            <a:r>
              <a:rPr lang="en-US" sz="2200" spc="-4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 u="sng">
                <a:solidFill>
                  <a:schemeClr val="bg1"/>
                </a:solidFill>
                <a:latin typeface="Calibri"/>
                <a:cs typeface="Calibri"/>
              </a:rPr>
              <a:t>first</a:t>
            </a:r>
            <a:r>
              <a:rPr lang="en-US" sz="2200" u="sng" spc="-6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 u="sng">
                <a:solidFill>
                  <a:schemeClr val="bg1"/>
                </a:solidFill>
                <a:latin typeface="Calibri"/>
                <a:cs typeface="Calibri"/>
              </a:rPr>
              <a:t>RSV</a:t>
            </a:r>
            <a:r>
              <a:rPr lang="en-US" sz="2200" u="sng" spc="-5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2200" u="sng" spc="-8">
                <a:solidFill>
                  <a:schemeClr val="bg1"/>
                </a:solidFill>
                <a:latin typeface="Calibri"/>
                <a:cs typeface="Calibri"/>
              </a:rPr>
              <a:t>season</a:t>
            </a:r>
            <a:endParaRPr lang="en-US" sz="2200" u="sng">
              <a:solidFill>
                <a:schemeClr val="bg1"/>
              </a:solidFill>
              <a:latin typeface="Calibri"/>
              <a:cs typeface="Calibri"/>
            </a:endParaRPr>
          </a:p>
          <a:p>
            <a:pPr marL="266224" indent="-256699">
              <a:spcBef>
                <a:spcPts val="540"/>
              </a:spcBef>
              <a:buFont typeface="Arial MT"/>
              <a:buChar char="•"/>
              <a:tabLst>
                <a:tab pos="266224" algn="l"/>
              </a:tabLst>
            </a:pPr>
            <a:r>
              <a:rPr lang="en-US" b="1" spc="-8">
                <a:solidFill>
                  <a:schemeClr val="bg1"/>
                </a:solidFill>
                <a:latin typeface="Calibri"/>
                <a:cs typeface="Calibri"/>
              </a:rPr>
              <a:t>Premature: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pPr marL="609124" lvl="1" indent="-256699">
              <a:spcBef>
                <a:spcPts val="153"/>
              </a:spcBef>
              <a:buFont typeface="Arial MT"/>
              <a:buChar char="•"/>
              <a:tabLst>
                <a:tab pos="609124" algn="l"/>
              </a:tabLst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28</a:t>
            </a:r>
            <a:r>
              <a:rPr lang="en-US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to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34</a:t>
            </a:r>
            <a:r>
              <a:rPr lang="en-US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weeks</a:t>
            </a:r>
            <a:r>
              <a:rPr lang="en-US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of</a:t>
            </a:r>
            <a:r>
              <a:rPr lang="en-US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gestation</a:t>
            </a:r>
            <a:r>
              <a:rPr lang="en-US" spc="-5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and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born</a:t>
            </a:r>
            <a:r>
              <a:rPr lang="en-US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after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Mar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31,</a:t>
            </a:r>
            <a:r>
              <a:rPr lang="en-US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15">
                <a:solidFill>
                  <a:schemeClr val="bg1"/>
                </a:solidFill>
                <a:latin typeface="Calibri"/>
                <a:cs typeface="Calibri"/>
              </a:rPr>
              <a:t>2025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pPr marL="609124" lvl="1" indent="-256699">
              <a:spcBef>
                <a:spcPts val="161"/>
              </a:spcBef>
              <a:buFont typeface="Arial MT"/>
              <a:buChar char="•"/>
              <a:tabLst>
                <a:tab pos="609124" algn="l"/>
              </a:tabLst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&lt;28</a:t>
            </a:r>
            <a:r>
              <a:rPr lang="en-US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weeks</a:t>
            </a:r>
            <a:r>
              <a:rPr lang="en-US" spc="-4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and</a:t>
            </a:r>
            <a:r>
              <a:rPr lang="en-US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discharged</a:t>
            </a:r>
            <a:r>
              <a:rPr lang="en-US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from</a:t>
            </a:r>
            <a:r>
              <a:rPr lang="en-US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birth</a:t>
            </a:r>
            <a:r>
              <a:rPr lang="en-US" spc="-4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hospital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pPr marL="266224" indent="-256699">
              <a:spcBef>
                <a:spcPts val="533"/>
              </a:spcBef>
              <a:buFont typeface="Arial MT"/>
              <a:buChar char="•"/>
              <a:tabLst>
                <a:tab pos="266224" algn="l"/>
              </a:tabLst>
            </a:pP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Chronic</a:t>
            </a:r>
            <a:r>
              <a:rPr lang="en-US" b="1" spc="-5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medical</a:t>
            </a:r>
            <a:r>
              <a:rPr lang="en-US" b="1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conditions</a:t>
            </a:r>
            <a:r>
              <a:rPr lang="en-US" b="1" spc="-41">
                <a:solidFill>
                  <a:schemeClr val="bg1"/>
                </a:solidFill>
                <a:latin typeface="Calibri"/>
                <a:cs typeface="Calibri"/>
              </a:rPr>
              <a:t> </a:t>
            </a:r>
          </a:p>
          <a:p>
            <a:pPr marL="266224" indent="-256699">
              <a:spcBef>
                <a:spcPts val="533"/>
              </a:spcBef>
              <a:buFont typeface="Arial MT"/>
              <a:buChar char="•"/>
              <a:tabLst>
                <a:tab pos="266224" algn="l"/>
              </a:tabLst>
            </a:pP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nder</a:t>
            </a:r>
            <a:r>
              <a:rPr lang="en-US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6</a:t>
            </a:r>
            <a:r>
              <a:rPr lang="en-US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months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of</a:t>
            </a:r>
            <a:r>
              <a:rPr lang="en-US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age</a:t>
            </a:r>
            <a:r>
              <a:rPr lang="en-US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remote</a:t>
            </a:r>
            <a:r>
              <a:rPr lang="en-US" b="1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communities</a:t>
            </a:r>
            <a:r>
              <a:rPr lang="en-US" b="1" spc="-4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(including</a:t>
            </a:r>
            <a:r>
              <a:rPr lang="en-US" spc="-45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isolated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Indigenous</a:t>
            </a:r>
            <a:r>
              <a:rPr lang="en-US" spc="-9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communities)</a:t>
            </a: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pPr marL="266700" marR="3810" indent="-257175">
              <a:lnSpc>
                <a:spcPts val="1943"/>
              </a:lnSpc>
              <a:spcBef>
                <a:spcPts val="750"/>
              </a:spcBef>
              <a:buFont typeface="Arial MT"/>
              <a:buChar char="•"/>
              <a:tabLst>
                <a:tab pos="266700" algn="l"/>
              </a:tabLst>
            </a:pP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U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nder</a:t>
            </a:r>
            <a:r>
              <a:rPr lang="en-US" spc="-19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6</a:t>
            </a:r>
            <a:r>
              <a:rPr lang="en-US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months</a:t>
            </a:r>
            <a:r>
              <a:rPr lang="en-US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of</a:t>
            </a:r>
            <a:r>
              <a:rPr lang="en-US" spc="-23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age</a:t>
            </a:r>
            <a:r>
              <a:rPr lang="en-US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living</a:t>
            </a:r>
            <a:r>
              <a:rPr lang="en-US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in</a:t>
            </a:r>
            <a:r>
              <a:rPr lang="en-US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 spc="-15">
                <a:solidFill>
                  <a:schemeClr val="bg1"/>
                </a:solidFill>
                <a:latin typeface="Calibri"/>
                <a:cs typeface="Calibri"/>
              </a:rPr>
              <a:t>congregate</a:t>
            </a:r>
            <a:r>
              <a:rPr lang="en-US" b="1" spc="-34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b="1">
                <a:solidFill>
                  <a:schemeClr val="bg1"/>
                </a:solidFill>
                <a:latin typeface="Calibri"/>
                <a:cs typeface="Calibri"/>
              </a:rPr>
              <a:t>settings</a:t>
            </a:r>
            <a:r>
              <a:rPr lang="en-US" b="1" spc="-3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such</a:t>
            </a:r>
            <a:r>
              <a:rPr lang="en-US" spc="-38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as</a:t>
            </a:r>
            <a:r>
              <a:rPr lang="en-US" spc="-26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supportive housing</a:t>
            </a:r>
          </a:p>
          <a:p>
            <a:pPr marL="9525" marR="3810">
              <a:lnSpc>
                <a:spcPts val="1943"/>
              </a:lnSpc>
              <a:spcBef>
                <a:spcPts val="750"/>
              </a:spcBef>
              <a:tabLst>
                <a:tab pos="266700" algn="l"/>
              </a:tabLst>
            </a:pPr>
            <a:endParaRPr lang="en-US" spc="-8">
              <a:solidFill>
                <a:schemeClr val="bg1"/>
              </a:solidFill>
              <a:latin typeface="Calibri"/>
              <a:cs typeface="Calibri"/>
            </a:endParaRPr>
          </a:p>
          <a:p>
            <a:pPr marL="9525" marR="3810">
              <a:lnSpc>
                <a:spcPts val="1943"/>
              </a:lnSpc>
              <a:spcBef>
                <a:spcPts val="750"/>
              </a:spcBef>
              <a:tabLst>
                <a:tab pos="266700" algn="l"/>
              </a:tabLst>
            </a:pPr>
            <a:r>
              <a:rPr lang="en-US" sz="2000" spc="-8">
                <a:solidFill>
                  <a:schemeClr val="bg1"/>
                </a:solidFill>
                <a:latin typeface="Calibri"/>
                <a:cs typeface="Calibri"/>
              </a:rPr>
              <a:t>The following infants entering their </a:t>
            </a:r>
            <a:r>
              <a:rPr lang="en-US" sz="2000" u="sng" spc="-8">
                <a:solidFill>
                  <a:schemeClr val="bg1"/>
                </a:solidFill>
                <a:latin typeface="Calibri"/>
                <a:cs typeface="Calibri"/>
              </a:rPr>
              <a:t>second RSV season</a:t>
            </a:r>
          </a:p>
          <a:p>
            <a:pPr marL="295275" marR="3810" indent="-285750">
              <a:lnSpc>
                <a:spcPts val="1943"/>
              </a:lnSpc>
              <a:spcBef>
                <a:spcPts val="750"/>
              </a:spcBef>
              <a:buFont typeface="Arial" panose="020B0604020202020204" pitchFamily="34" charset="0"/>
              <a:buChar char="•"/>
              <a:tabLst>
                <a:tab pos="266700" algn="l"/>
              </a:tabLst>
            </a:pPr>
            <a:r>
              <a:rPr lang="en-US" spc="-8">
                <a:solidFill>
                  <a:schemeClr val="bg1"/>
                </a:solidFill>
                <a:latin typeface="Calibri"/>
                <a:cs typeface="Calibri"/>
              </a:rPr>
              <a:t>All children born &lt;28 weeks of gestation (born after March 31, 2024)</a:t>
            </a:r>
          </a:p>
          <a:p>
            <a:pPr marL="266700" marR="3810" indent="-257175">
              <a:lnSpc>
                <a:spcPts val="1943"/>
              </a:lnSpc>
              <a:spcBef>
                <a:spcPts val="750"/>
              </a:spcBef>
              <a:buFont typeface="Arial MT"/>
              <a:buChar char="•"/>
              <a:tabLst>
                <a:tab pos="266700" algn="l"/>
              </a:tabLst>
            </a:pPr>
            <a:endParaRPr lang="en-US" sz="1500" spc="-8">
              <a:solidFill>
                <a:schemeClr val="bg1"/>
              </a:solidFill>
              <a:latin typeface="Calibri"/>
              <a:cs typeface="Calibri"/>
            </a:endParaRPr>
          </a:p>
          <a:p>
            <a:pPr marL="9525" marR="3810">
              <a:lnSpc>
                <a:spcPts val="1943"/>
              </a:lnSpc>
              <a:spcBef>
                <a:spcPts val="750"/>
              </a:spcBef>
              <a:tabLst>
                <a:tab pos="266700" algn="l"/>
              </a:tabLst>
            </a:pPr>
            <a:r>
              <a:rPr lang="en-US" sz="1500" spc="-8">
                <a:solidFill>
                  <a:schemeClr val="bg1"/>
                </a:solidFill>
                <a:latin typeface="Calibri"/>
                <a:cs typeface="Calibri"/>
              </a:rPr>
              <a:t>More information available at the Perinatal Services BC Perinatal and Newborn Hub: </a:t>
            </a:r>
            <a:r>
              <a:rPr lang="en-CA" sz="160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RSV Infant Immunoprophylaxis | PHSA Hub</a:t>
            </a:r>
            <a:endParaRPr lang="en-US" sz="1500" spc="-8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 spd="med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11428" y="412038"/>
            <a:ext cx="3729268" cy="4405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CA" sz="2800">
                <a:solidFill>
                  <a:schemeClr val="bg1"/>
                </a:solidFill>
                <a:latin typeface="+mj-lt"/>
                <a:cs typeface="Calibri"/>
              </a:rPr>
              <a:t>RSV</a:t>
            </a:r>
            <a:r>
              <a:rPr lang="en-CA" sz="2800" spc="-60">
                <a:solidFill>
                  <a:schemeClr val="bg1"/>
                </a:solidFill>
                <a:latin typeface="+mj-lt"/>
                <a:cs typeface="Calibri"/>
              </a:rPr>
              <a:t> I</a:t>
            </a:r>
            <a:r>
              <a:rPr lang="en-CA" sz="2800">
                <a:solidFill>
                  <a:schemeClr val="bg1"/>
                </a:solidFill>
                <a:latin typeface="+mj-lt"/>
                <a:cs typeface="Calibri"/>
              </a:rPr>
              <a:t>llness</a:t>
            </a:r>
            <a:r>
              <a:rPr lang="en-CA" sz="2800" spc="-38">
                <a:solidFill>
                  <a:schemeClr val="bg1"/>
                </a:solidFill>
                <a:latin typeface="+mj-lt"/>
                <a:cs typeface="Calibri"/>
              </a:rPr>
              <a:t> </a:t>
            </a:r>
            <a:r>
              <a:rPr lang="en-CA" sz="2800">
                <a:solidFill>
                  <a:schemeClr val="bg1"/>
                </a:solidFill>
                <a:latin typeface="+mj-lt"/>
                <a:cs typeface="Calibri"/>
              </a:rPr>
              <a:t>in</a:t>
            </a:r>
            <a:r>
              <a:rPr lang="en-CA" sz="2800" spc="-30">
                <a:solidFill>
                  <a:schemeClr val="bg1"/>
                </a:solidFill>
                <a:latin typeface="+mj-lt"/>
                <a:cs typeface="Calibri"/>
              </a:rPr>
              <a:t> </a:t>
            </a:r>
            <a:r>
              <a:rPr lang="en-CA" sz="2800" spc="-8">
                <a:solidFill>
                  <a:schemeClr val="bg1"/>
                </a:solidFill>
                <a:latin typeface="+mj-lt"/>
                <a:cs typeface="Calibri"/>
              </a:rPr>
              <a:t>Adults</a:t>
            </a:r>
            <a:endParaRPr lang="en-CA" sz="2800">
              <a:solidFill>
                <a:schemeClr val="bg1"/>
              </a:solidFill>
              <a:latin typeface="+mj-lt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19" y="1657176"/>
            <a:ext cx="4307859" cy="243007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5370" y="2436822"/>
            <a:ext cx="4623054" cy="269224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7518" y="5581803"/>
            <a:ext cx="4374356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marR="3810">
              <a:spcBef>
                <a:spcPts val="75"/>
              </a:spcBef>
            </a:pPr>
            <a:r>
              <a:rPr sz="1050">
                <a:latin typeface="Calibri"/>
                <a:cs typeface="Calibri"/>
              </a:rPr>
              <a:t>J</a:t>
            </a:r>
            <a:r>
              <a:rPr sz="1050" spc="-15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Alessandrini.</a:t>
            </a:r>
            <a:r>
              <a:rPr sz="1050" spc="-19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Incidence</a:t>
            </a:r>
            <a:r>
              <a:rPr sz="1050" spc="-8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of</a:t>
            </a:r>
            <a:r>
              <a:rPr sz="1050" spc="-19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RSV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hospitalization</a:t>
            </a:r>
            <a:r>
              <a:rPr sz="1050" spc="-4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among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adults in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Ontario,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Canada, 2017-</a:t>
            </a:r>
            <a:r>
              <a:rPr sz="1050">
                <a:latin typeface="Calibri"/>
                <a:cs typeface="Calibri"/>
              </a:rPr>
              <a:t>2019.</a:t>
            </a:r>
            <a:r>
              <a:rPr sz="1050" spc="-19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Presented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at</a:t>
            </a:r>
            <a:r>
              <a:rPr sz="1050" spc="-30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Canadian</a:t>
            </a:r>
            <a:r>
              <a:rPr sz="1050" spc="-11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Immunization</a:t>
            </a:r>
            <a:r>
              <a:rPr sz="1050" spc="-30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Conference,</a:t>
            </a:r>
            <a:r>
              <a:rPr sz="1050" spc="-23">
                <a:latin typeface="Calibri"/>
                <a:cs typeface="Calibri"/>
              </a:rPr>
              <a:t> </a:t>
            </a:r>
            <a:r>
              <a:rPr sz="1050">
                <a:latin typeface="Calibri"/>
                <a:cs typeface="Calibri"/>
              </a:rPr>
              <a:t>Nov</a:t>
            </a:r>
            <a:r>
              <a:rPr sz="1050" spc="-45">
                <a:latin typeface="Calibri"/>
                <a:cs typeface="Calibri"/>
              </a:rPr>
              <a:t> </a:t>
            </a:r>
            <a:r>
              <a:rPr sz="1050" spc="-8">
                <a:latin typeface="Calibri"/>
                <a:cs typeface="Calibri"/>
              </a:rPr>
              <a:t>2024.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35462" y="1099766"/>
            <a:ext cx="3338513" cy="130228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 algn="l">
              <a:spcBef>
                <a:spcPts val="75"/>
              </a:spcBef>
            </a:pPr>
            <a:r>
              <a:rPr lang="en-CA" sz="2800"/>
              <a:t>Impact</a:t>
            </a:r>
            <a:r>
              <a:rPr lang="en-CA" sz="2800" spc="-34"/>
              <a:t> </a:t>
            </a:r>
            <a:r>
              <a:rPr lang="en-CA" sz="2800"/>
              <a:t>of</a:t>
            </a:r>
            <a:r>
              <a:rPr lang="en-CA" sz="2800" spc="-11"/>
              <a:t> </a:t>
            </a:r>
            <a:r>
              <a:rPr lang="en-CA" sz="2800" spc="-8"/>
              <a:t>Comorbidities (*cardiac) </a:t>
            </a:r>
            <a:endParaRPr lang="en-CA" sz="2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8A804F-86B5-44FD-CDDC-7EEB1454E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245" y="1984082"/>
            <a:ext cx="415510" cy="372452"/>
          </a:xfrm>
          <a:prstGeom prst="rect">
            <a:avLst/>
          </a:prstGeom>
        </p:spPr>
      </p:pic>
    </p:spTree>
  </p:cSld>
  <p:clrMapOvr>
    <a:masterClrMapping/>
  </p:clrMapOvr>
  <p:transition spd="med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412E6-C58E-150F-71B8-89B47F1E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A5D41D0F-1542-4C46-205F-E402280FD9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134" y="135577"/>
            <a:ext cx="8209722" cy="676531"/>
          </a:xfrm>
          <a:prstGeom prst="rect">
            <a:avLst/>
          </a:prstGeom>
        </p:spPr>
        <p:txBody>
          <a:bodyPr vert="horz" wrap="square" lIns="0" tIns="182308" rIns="0" bIns="0" rtlCol="0">
            <a:spAutoFit/>
          </a:bodyPr>
          <a:lstStyle/>
          <a:p>
            <a:pPr marL="450056">
              <a:spcBef>
                <a:spcPts val="75"/>
              </a:spcBef>
            </a:pPr>
            <a:r>
              <a:rPr lang="en-US" sz="3200"/>
              <a:t>When should people get their shots?</a:t>
            </a:r>
            <a:endParaRPr sz="3200" spc="-8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E85B732-0AD6-C1A4-E0E0-B850E3970ECB}"/>
              </a:ext>
            </a:extLst>
          </p:cNvPr>
          <p:cNvSpPr txBox="1"/>
          <p:nvPr/>
        </p:nvSpPr>
        <p:spPr>
          <a:xfrm>
            <a:off x="390940" y="1259190"/>
            <a:ext cx="4041913" cy="4557016"/>
          </a:xfrm>
          <a:prstGeom prst="rect">
            <a:avLst/>
          </a:prstGeom>
        </p:spPr>
        <p:txBody>
          <a:bodyPr vert="horz" wrap="square" lIns="0" tIns="78104" rIns="0" bIns="0" rtlCol="0">
            <a:spAutoFit/>
          </a:bodyPr>
          <a:lstStyle/>
          <a:p>
            <a:pPr marL="9525">
              <a:spcBef>
                <a:spcPts val="614"/>
              </a:spcBef>
            </a:pPr>
            <a:r>
              <a:rPr lang="en-US" sz="2200">
                <a:solidFill>
                  <a:schemeClr val="accent3">
                    <a:lumMod val="40000"/>
                    <a:lumOff val="60000"/>
                  </a:schemeClr>
                </a:solidFill>
                <a:cs typeface="Calibri"/>
              </a:rPr>
              <a:t>PCV20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cs typeface="Calibri"/>
              </a:rPr>
              <a:t>Only one dose, for those who have not previously received </a:t>
            </a:r>
            <a:r>
              <a:rPr lang="en-US" err="1">
                <a:solidFill>
                  <a:schemeClr val="bg1"/>
                </a:solidFill>
                <a:cs typeface="Calibri"/>
              </a:rPr>
              <a:t>pneumo</a:t>
            </a:r>
            <a:r>
              <a:rPr lang="en-US">
                <a:solidFill>
                  <a:schemeClr val="bg1"/>
                </a:solidFill>
                <a:cs typeface="Calibri"/>
              </a:rPr>
              <a:t> protection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cs typeface="Calibri"/>
              </a:rPr>
              <a:t>Can be administered any time in the year to eligible individuals</a:t>
            </a:r>
          </a:p>
          <a:p>
            <a:pPr marL="9525">
              <a:spcBef>
                <a:spcPts val="614"/>
              </a:spcBef>
            </a:pPr>
            <a:endParaRPr lang="en-US"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9525">
              <a:spcBef>
                <a:spcPts val="614"/>
              </a:spcBef>
            </a:pPr>
            <a:r>
              <a:rPr lang="en-US" sz="2200">
                <a:solidFill>
                  <a:schemeClr val="accent3">
                    <a:lumMod val="40000"/>
                    <a:lumOff val="60000"/>
                  </a:schemeClr>
                </a:solidFill>
                <a:latin typeface="Calibri"/>
                <a:cs typeface="Calibri"/>
              </a:rPr>
              <a:t>COVID-19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Virus circulates all year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Protection lasts approximately four months, slightly longer against severe outcomes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Choose dose timing based on personal considerations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3081C-93B6-30E0-379B-BF6CCEED2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0" y="397565"/>
            <a:ext cx="388654" cy="749873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5380FE72-F0C3-1075-C464-14FBD0A6F813}"/>
              </a:ext>
            </a:extLst>
          </p:cNvPr>
          <p:cNvSpPr txBox="1"/>
          <p:nvPr/>
        </p:nvSpPr>
        <p:spPr>
          <a:xfrm>
            <a:off x="4820963" y="1259190"/>
            <a:ext cx="4124254" cy="4280017"/>
          </a:xfrm>
          <a:prstGeom prst="rect">
            <a:avLst/>
          </a:prstGeom>
        </p:spPr>
        <p:txBody>
          <a:bodyPr vert="horz" wrap="square" lIns="0" tIns="78104" rIns="0" bIns="0" rtlCol="0">
            <a:spAutoFit/>
          </a:bodyPr>
          <a:lstStyle/>
          <a:p>
            <a:pPr marL="9525">
              <a:spcBef>
                <a:spcPts val="614"/>
              </a:spcBef>
            </a:pPr>
            <a:r>
              <a:rPr lang="en-US" sz="2200">
                <a:solidFill>
                  <a:schemeClr val="accent3">
                    <a:lumMod val="40000"/>
                    <a:lumOff val="60000"/>
                  </a:schemeClr>
                </a:solidFill>
                <a:cs typeface="Calibri"/>
              </a:rPr>
              <a:t>Influenza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cs typeface="Calibri"/>
              </a:rPr>
              <a:t>Before the start of the influenza season (~Nov-April)</a:t>
            </a:r>
          </a:p>
          <a:p>
            <a:pPr marL="9525">
              <a:spcBef>
                <a:spcPts val="614"/>
              </a:spcBef>
            </a:pPr>
            <a:endParaRPr lang="en-US"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9525">
              <a:spcBef>
                <a:spcPts val="614"/>
              </a:spcBef>
            </a:pPr>
            <a:r>
              <a:rPr lang="en-US" sz="2200">
                <a:solidFill>
                  <a:schemeClr val="accent3">
                    <a:lumMod val="40000"/>
                    <a:lumOff val="60000"/>
                  </a:schemeClr>
                </a:solidFill>
                <a:latin typeface="Calibri"/>
                <a:cs typeface="Calibri"/>
              </a:rPr>
              <a:t>RSV products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RSV vaccines work best during the season: Nov-Apr’</a:t>
            </a:r>
          </a:p>
          <a:p>
            <a:pPr marL="295275" indent="-285750">
              <a:spcBef>
                <a:spcPts val="614"/>
              </a:spcBef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Only one dose recommended</a:t>
            </a:r>
          </a:p>
          <a:p>
            <a:pPr marL="9525">
              <a:spcBef>
                <a:spcPts val="614"/>
              </a:spcBef>
            </a:pPr>
            <a:endParaRPr lang="en-US">
              <a:solidFill>
                <a:schemeClr val="bg1"/>
              </a:solidFill>
              <a:latin typeface="Calibri"/>
              <a:cs typeface="Calibri"/>
            </a:endParaRPr>
          </a:p>
          <a:p>
            <a:pPr marL="9525">
              <a:spcBef>
                <a:spcPts val="614"/>
              </a:spcBef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Vaccine for Seniors, comorbidities (cardiac)</a:t>
            </a:r>
          </a:p>
          <a:p>
            <a:pPr marL="9525">
              <a:spcBef>
                <a:spcPts val="614"/>
              </a:spcBef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Vaccine in Pregnancy 32-36 weeks gestation</a:t>
            </a:r>
          </a:p>
          <a:p>
            <a:pPr marL="9525">
              <a:spcBef>
                <a:spcPts val="614"/>
              </a:spcBef>
            </a:pPr>
            <a:r>
              <a:rPr lang="en-US">
                <a:solidFill>
                  <a:schemeClr val="bg1"/>
                </a:solidFill>
                <a:latin typeface="Calibri"/>
                <a:cs typeface="Calibri"/>
              </a:rPr>
              <a:t>Monoclonal antibodies for newborns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7DC2E-0EF5-8241-EC96-C6C9463A51AA}"/>
              </a:ext>
            </a:extLst>
          </p:cNvPr>
          <p:cNvSpPr txBox="1"/>
          <p:nvPr/>
        </p:nvSpPr>
        <p:spPr>
          <a:xfrm>
            <a:off x="4711148" y="5540699"/>
            <a:ext cx="423406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>
              <a:spcBef>
                <a:spcPts val="614"/>
              </a:spcBef>
            </a:pPr>
            <a:r>
              <a:rPr lang="en-US" sz="1500" i="1">
                <a:solidFill>
                  <a:schemeClr val="accent3">
                    <a:lumMod val="40000"/>
                    <a:lumOff val="60000"/>
                  </a:schemeClr>
                </a:solidFill>
                <a:latin typeface="Calibri"/>
                <a:cs typeface="Calibri"/>
              </a:rPr>
              <a:t>Thank you for immunizing/recommending vaccines</a:t>
            </a:r>
          </a:p>
        </p:txBody>
      </p:sp>
    </p:spTree>
    <p:extLst>
      <p:ext uri="{BB962C8B-B14F-4D97-AF65-F5344CB8AC3E}">
        <p14:creationId xmlns:p14="http://schemas.microsoft.com/office/powerpoint/2010/main" val="182582653"/>
      </p:ext>
    </p:extLst>
  </p:cSld>
  <p:clrMapOvr>
    <a:masterClrMapping/>
  </p:clrMapOvr>
  <p:transition spd="med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E3E0F-4359-EAC5-F4D0-5762758EA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Where can people get immunized?</a:t>
            </a:r>
            <a:endParaRPr lang="en-CA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4FC99-8057-DABE-D76D-D704546EB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876799"/>
          </a:xfrm>
        </p:spPr>
        <p:txBody>
          <a:bodyPr lIns="91440" tIns="45720" rIns="91440" bIns="45720" anchor="t"/>
          <a:lstStyle/>
          <a:p>
            <a:r>
              <a:rPr lang="en-US" sz="2000"/>
              <a:t>Local public health units (6 </a:t>
            </a:r>
            <a:r>
              <a:rPr lang="en-US" sz="2000" err="1"/>
              <a:t>mo</a:t>
            </a:r>
            <a:r>
              <a:rPr lang="en-US" sz="2000"/>
              <a:t> – 11 </a:t>
            </a:r>
            <a:r>
              <a:rPr lang="en-US" sz="2000" err="1"/>
              <a:t>yo</a:t>
            </a:r>
            <a:r>
              <a:rPr lang="en-US" sz="2000"/>
              <a:t>, special populations)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Community pharmacies 2 </a:t>
            </a:r>
            <a:r>
              <a:rPr lang="en-US" sz="2000" err="1"/>
              <a:t>yo</a:t>
            </a:r>
            <a:r>
              <a:rPr lang="en-US" sz="2000"/>
              <a:t> + </a:t>
            </a:r>
            <a:r>
              <a:rPr lang="en-US" sz="2000" err="1"/>
              <a:t>flumist</a:t>
            </a:r>
            <a:r>
              <a:rPr lang="en-US" sz="2000"/>
              <a:t>, 4yo+ IM influenza, 12yo+ COVID-19</a:t>
            </a:r>
            <a:endParaRPr lang="en-US" sz="2000">
              <a:ea typeface="Calibri"/>
              <a:cs typeface="Calibri"/>
            </a:endParaRPr>
          </a:p>
          <a:p>
            <a:pPr lvl="1">
              <a:buFont typeface="Courier New" pitchFamily="34" charset="0"/>
              <a:buChar char="o"/>
            </a:pPr>
            <a:r>
              <a:rPr lang="en-US" sz="1600">
                <a:ea typeface="Calibri"/>
                <a:cs typeface="Calibri"/>
              </a:rPr>
              <a:t>Public health units or clinics in select communities (e.g., Sooke, </a:t>
            </a:r>
            <a:r>
              <a:rPr lang="en-US" sz="1600" err="1">
                <a:ea typeface="Calibri"/>
                <a:cs typeface="Calibri"/>
              </a:rPr>
              <a:t>Saltspring</a:t>
            </a:r>
            <a:r>
              <a:rPr lang="en-US" sz="1600">
                <a:ea typeface="Calibri"/>
                <a:cs typeface="Calibri"/>
              </a:rPr>
              <a:t> Island, remote communities)</a:t>
            </a:r>
          </a:p>
          <a:p>
            <a:r>
              <a:rPr lang="en-US" sz="2000"/>
              <a:t>Longterm care and assisted living – on site clinics 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Clinics at some acute care sites (ISLH staff)</a:t>
            </a:r>
            <a:endParaRPr lang="en-US" sz="2000">
              <a:ea typeface="Calibri"/>
              <a:cs typeface="Calibri"/>
            </a:endParaRPr>
          </a:p>
          <a:p>
            <a:r>
              <a:rPr lang="en-US" sz="2000"/>
              <a:t>Homebound clients: </a:t>
            </a:r>
            <a:endParaRPr lang="en-CA" sz="2000"/>
          </a:p>
          <a:p>
            <a:pPr lvl="1">
              <a:buFont typeface="Courier New" pitchFamily="34" charset="0"/>
              <a:buChar char="o"/>
            </a:pPr>
            <a:r>
              <a:rPr lang="en-US" sz="1600" u="sng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Health Services </a:t>
            </a:r>
            <a:r>
              <a:rPr lang="en-US" sz="1600"/>
              <a:t> (Home Support, Home Care Nursing, etc.) contact your office to discuss if a homebound immunization is appropriate</a:t>
            </a:r>
            <a:endParaRPr lang="en-US" sz="1600">
              <a:ea typeface="Calibri"/>
              <a:cs typeface="Calibri"/>
            </a:endParaRPr>
          </a:p>
          <a:p>
            <a:pPr lvl="1">
              <a:buFont typeface="Courier New" pitchFamily="34" charset="0"/>
              <a:buChar char="o"/>
            </a:pPr>
            <a:r>
              <a:rPr lang="en-US" sz="1600">
                <a:ea typeface="Calibri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Community Access Line</a:t>
            </a:r>
            <a:r>
              <a:rPr lang="en-US" sz="1600">
                <a:ea typeface="Calibri"/>
                <a:cs typeface="Calibri"/>
              </a:rPr>
              <a:t> if not receiving home services but assistance is needed</a:t>
            </a:r>
          </a:p>
          <a:p>
            <a:pPr lvl="1">
              <a:buFont typeface="Courier New" pitchFamily="34" charset="0"/>
              <a:buChar char="o"/>
            </a:pPr>
            <a:endParaRPr lang="en-US" sz="160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1600">
              <a:ea typeface="Calibri"/>
              <a:cs typeface="Calibri"/>
            </a:endParaRPr>
          </a:p>
          <a:p>
            <a:pPr>
              <a:buFont typeface="Courier New" pitchFamily="34" charset="0"/>
              <a:buChar char="o"/>
            </a:pPr>
            <a:r>
              <a:rPr lang="en-US" sz="2000"/>
              <a:t>Non-BC residents cannot be immunized at pharmacies (need PHN), can call provincial call </a:t>
            </a:r>
            <a:r>
              <a:rPr lang="en-US" sz="2000" err="1"/>
              <a:t>centre</a:t>
            </a:r>
            <a:r>
              <a:rPr lang="en-US" sz="2000"/>
              <a:t> 1-833-838-2323</a:t>
            </a:r>
            <a:endParaRPr lang="en-US" sz="2000">
              <a:ea typeface="Calibri"/>
              <a:cs typeface="Calibri"/>
            </a:endParaRPr>
          </a:p>
          <a:p>
            <a:pPr>
              <a:buFont typeface="Courier New" pitchFamily="34" charset="0"/>
              <a:buChar char="o"/>
            </a:pPr>
            <a:endParaRPr lang="en-US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802780"/>
      </p:ext>
    </p:extLst>
  </p:cSld>
  <p:clrMapOvr>
    <a:masterClrMapping/>
  </p:clrMapOvr>
  <p:transition spd="med">
    <p:fade thruBlk="1"/>
  </p:transition>
  <p:extLst>
    <p:ext uri="{6950BFC3-D8DA-4A85-94F7-54DA5524770B}">
      <p188:commentRel xmlns:p188="http://schemas.microsoft.com/office/powerpoint/2018/8/main" r:id="rId3"/>
    </p:ext>
  </p:extLs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99A67-64C4-5C69-87AD-162DB7570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Community Vaccine Provider Responsibilities:</a:t>
            </a:r>
            <a:endParaRPr lang="en-CA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CE7CF-D771-BB77-0124-439EF8A7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4036"/>
            <a:ext cx="8229600" cy="4969564"/>
          </a:xfrm>
        </p:spPr>
        <p:txBody>
          <a:bodyPr/>
          <a:lstStyle/>
          <a:p>
            <a:r>
              <a:rPr lang="en-US" sz="2400" u="sng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BCCDC Immunization Manual guidelines</a:t>
            </a:r>
            <a:endParaRPr lang="en-US" sz="2400"/>
          </a:p>
          <a:p>
            <a:r>
              <a:rPr lang="en-US" sz="2400"/>
              <a:t>Maintain cold chain and report any cold chain incidents to the local health unit*</a:t>
            </a:r>
          </a:p>
          <a:p>
            <a:r>
              <a:rPr lang="en-US" sz="2400"/>
              <a:t>All vaccines administered to individuals less than 19 </a:t>
            </a:r>
            <a:r>
              <a:rPr lang="en-US" sz="2400" u="sng"/>
              <a:t>must be reported </a:t>
            </a:r>
            <a:r>
              <a:rPr lang="en-US" sz="2400"/>
              <a:t>to your local health unit when the vaccine is not documented into the Provincial Immunization Registry (i.e. Panorama, Pharmanet, </a:t>
            </a:r>
            <a:r>
              <a:rPr lang="en-US" sz="2400" err="1"/>
              <a:t>ImmsBC</a:t>
            </a:r>
            <a:r>
              <a:rPr lang="en-US" sz="2400"/>
              <a:t> or </a:t>
            </a:r>
            <a:r>
              <a:rPr lang="en-US" sz="2400" err="1"/>
              <a:t>eForm</a:t>
            </a:r>
            <a:r>
              <a:rPr lang="en-US" sz="2400"/>
              <a:t>) at time of administration</a:t>
            </a:r>
          </a:p>
          <a:p>
            <a:r>
              <a:rPr lang="en-US" sz="2400"/>
              <a:t>Report adverse events following immunization to the local health unit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CA" sz="1600"/>
              <a:t>*For more information see the Island Health website: https://www.islandhealth.ca/learn-about-health/immunizations/immunization-information-healthcare-professionals</a:t>
            </a:r>
          </a:p>
        </p:txBody>
      </p:sp>
    </p:spTree>
    <p:extLst>
      <p:ext uri="{BB962C8B-B14F-4D97-AF65-F5344CB8AC3E}">
        <p14:creationId xmlns:p14="http://schemas.microsoft.com/office/powerpoint/2010/main" val="3866962014"/>
      </p:ext>
    </p:extLst>
  </p:cSld>
  <p:clrMapOvr>
    <a:masterClrMapping/>
  </p:clrMapOvr>
  <p:transition spd="med">
    <p:fade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4F7F-BAC8-915D-24DE-53D52BBA6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/>
              <a:t>Selected resources for healthcare providers:</a:t>
            </a:r>
            <a:endParaRPr lang="en-CA" sz="2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71D1D-F119-4CF9-BB09-CD80D6802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7530"/>
            <a:ext cx="8229600" cy="499606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BCCDC Influenza vaccine eligibility criteria</a:t>
            </a:r>
            <a:r>
              <a:rPr lang="en-US" sz="1600" dirty="0"/>
              <a:t>: </a:t>
            </a:r>
            <a:r>
              <a:rPr lang="en-US" sz="16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https://www.bccdc.ca/resource-gallery/Documents/Guidelines%20and%20Forms/Guidelines%20and%20Manuals/Epid/CD%20Manual/Chapter%202%20-%20Imms/Part4/Influenza_Eligibility.pdf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BCCDC Covid-19 vaccine eligibility criteria</a:t>
            </a:r>
            <a:r>
              <a:rPr lang="en-US" sz="1600" dirty="0"/>
              <a:t>: </a:t>
            </a:r>
            <a:r>
              <a:rPr lang="en-US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https://www.bccdc.ca/resource-gallery/Documents/Guidelines%20and%20Forms/Guidelines%20and%20Manuals/Epid/CD%20Manual/Chapter%202%20-%20Imms/Part4/COVID-19-vaccine-eligibility.pdf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VCH quick reference for publicly funded seasonal influenza vaccines </a:t>
            </a:r>
            <a:r>
              <a:rPr lang="en-GB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https://www.vch.ca/en/media/22941</a:t>
            </a:r>
            <a:endParaRPr lang="en-GB" sz="1600" dirty="0"/>
          </a:p>
          <a:p>
            <a:pPr marL="514350" indent="-514350">
              <a:buFont typeface="+mj-lt"/>
              <a:buAutoNum type="arabicPeriod"/>
            </a:pPr>
            <a:r>
              <a:rPr lang="en-GB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BCCDC quick reference guide for adult immunization</a:t>
            </a:r>
            <a:r>
              <a:rPr lang="en-GB" sz="1600" dirty="0"/>
              <a:t>: </a:t>
            </a:r>
            <a:r>
              <a:rPr lang="en-GB" sz="16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https://www.bccdc.ca/resource-gallery/Documents/Guidelines%20and%20Forms/Guidelines%20and%20Manuals/Immunization/Vaccine%20Info/Vaccines-Recommended-Adults.pdf</a:t>
            </a:r>
            <a:endParaRPr lang="en-GB" sz="1600" dirty="0"/>
          </a:p>
          <a:p>
            <a:pPr marL="514350" indent="-514350">
              <a:buFont typeface="+mj-lt"/>
              <a:buAutoNum type="arabicPeriod"/>
            </a:pPr>
            <a:r>
              <a:rPr lang="en-CA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Island Health information for community vaccine providers</a:t>
            </a:r>
            <a:r>
              <a:rPr lang="en-CA" sz="1600" dirty="0"/>
              <a:t>: </a:t>
            </a:r>
            <a:r>
              <a:rPr lang="en-CA" sz="16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https://www.islandhealth.ca/learn-about-health/immunizations/immunization-information-healthcare-professionals</a:t>
            </a:r>
            <a:endParaRPr lang="en-CA" sz="1600" dirty="0"/>
          </a:p>
          <a:p>
            <a:pPr marL="0" indent="0">
              <a:buNone/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104604834"/>
      </p:ext>
    </p:extLst>
  </p:cSld>
  <p:clrMapOvr>
    <a:masterClrMapping/>
  </p:clrMapOvr>
  <p:transition spd="med">
    <p:fade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7777C-7A45-0ABC-11B9-1E743C554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Selected resources for patients: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73B50-29FC-6281-4D06-2E4A99019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7430"/>
            <a:ext cx="8229600" cy="4746170"/>
          </a:xfrm>
        </p:spPr>
        <p:txBody>
          <a:bodyPr/>
          <a:lstStyle/>
          <a:p>
            <a:r>
              <a:rPr lang="en-US" sz="2000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HealthLinkBC</a:t>
            </a:r>
            <a:r>
              <a:rPr lang="en-US" sz="20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: </a:t>
            </a:r>
            <a:r>
              <a:rPr lang="en-US" sz="20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https://www.healthlinkbc.ca/</a:t>
            </a:r>
            <a:endParaRPr lang="en-US" sz="2000" dirty="0"/>
          </a:p>
          <a:p>
            <a:pPr lvl="1"/>
            <a:r>
              <a:rPr lang="en-US" sz="1800" dirty="0"/>
              <a:t>Covid-19 mRNA vaccines</a:t>
            </a:r>
          </a:p>
          <a:p>
            <a:pPr lvl="1"/>
            <a:r>
              <a:rPr lang="en-US" sz="1800" dirty="0"/>
              <a:t>Influenza vaccine</a:t>
            </a:r>
          </a:p>
          <a:p>
            <a:pPr lvl="1"/>
            <a:r>
              <a:rPr lang="en-US" sz="1800" dirty="0"/>
              <a:t>Influenza (flu) immunization: myths and facts</a:t>
            </a:r>
          </a:p>
          <a:p>
            <a:pPr lvl="1"/>
            <a:r>
              <a:rPr lang="en-US" sz="1800" dirty="0"/>
              <a:t>Pneumococcal vaccine</a:t>
            </a:r>
          </a:p>
          <a:p>
            <a:pPr lvl="1"/>
            <a:r>
              <a:rPr lang="en-US" sz="1800" dirty="0"/>
              <a:t>RSV vaccine</a:t>
            </a:r>
          </a:p>
          <a:p>
            <a:pPr lvl="1"/>
            <a:r>
              <a:rPr lang="en-US" sz="1800" dirty="0"/>
              <a:t>HPV vaccine</a:t>
            </a:r>
          </a:p>
          <a:p>
            <a:pPr lvl="1"/>
            <a:r>
              <a:rPr lang="en-US" sz="1800" dirty="0"/>
              <a:t>Vaccine side effects</a:t>
            </a:r>
          </a:p>
          <a:p>
            <a:pPr lvl="1"/>
            <a:r>
              <a:rPr lang="en-US" sz="1800" dirty="0"/>
              <a:t>The immunization visit</a:t>
            </a:r>
          </a:p>
          <a:p>
            <a:pPr lvl="1"/>
            <a:r>
              <a:rPr lang="en-US" sz="1800" dirty="0"/>
              <a:t>Immunization in your baby’s first year</a:t>
            </a:r>
          </a:p>
          <a:p>
            <a:pPr lvl="1"/>
            <a:r>
              <a:rPr lang="en-US" sz="1800" dirty="0"/>
              <a:t>Immunization and pregnancy</a:t>
            </a:r>
          </a:p>
          <a:p>
            <a:pPr lvl="1"/>
            <a:r>
              <a:rPr lang="en-US" sz="1800" dirty="0"/>
              <a:t>A better immunization experience for your child</a:t>
            </a:r>
          </a:p>
          <a:p>
            <a:pPr lvl="1"/>
            <a:r>
              <a:rPr lang="en-US" sz="1800" dirty="0"/>
              <a:t>…and many more!</a:t>
            </a:r>
          </a:p>
          <a:p>
            <a:pPr marL="457200" lvl="1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2284198"/>
      </p:ext>
    </p:extLst>
  </p:cSld>
  <p:clrMapOvr>
    <a:masterClrMapping/>
  </p:clrMapOvr>
  <p:transition spd="med">
    <p:fade thruBlk="1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445D6-662C-D75C-7648-AC4ECF676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72727C-7D43-17D8-EA79-BE7C185FD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endParaRPr lang="en-US" sz="180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1800"/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C6EEC7C-4F5B-A6DB-F85D-90F905AC6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1538"/>
            <a:ext cx="9144000" cy="1416297"/>
          </a:xfrm>
          <a:prstGeom prst="rect">
            <a:avLst/>
          </a:prstGeom>
        </p:spPr>
      </p:pic>
      <p:pic>
        <p:nvPicPr>
          <p:cNvPr id="5" name="Picture 4" descr="A group of white chat bubbles with letters in them&#10;&#10;AI-generated content may be incorrect.">
            <a:extLst>
              <a:ext uri="{FF2B5EF4-FFF2-40B4-BE49-F238E27FC236}">
                <a16:creationId xmlns:a16="http://schemas.microsoft.com/office/drawing/2014/main" id="{A87208ED-2B42-9306-51CC-5EAD8BF50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487" y="1718671"/>
            <a:ext cx="4248338" cy="386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51407"/>
      </p:ext>
    </p:extLst>
  </p:cSld>
  <p:clrMapOvr>
    <a:masterClrMapping/>
  </p:clrMapOvr>
  <p:transition spd="med">
    <p:fade thruBlk="1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5AF40-E66E-951F-63A7-F2EFF0BA4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DB4E7-564E-9E5C-E4B0-F30B811CB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44985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7200" b="1" dirty="0">
                <a:latin typeface="Lucida Sans"/>
              </a:rPr>
              <a:t>Thank you!</a:t>
            </a:r>
            <a:endParaRPr lang="en-US" sz="7200" dirty="0">
              <a:latin typeface="Lucida Sans"/>
            </a:endParaRPr>
          </a:p>
          <a:p>
            <a:r>
              <a:rPr lang="en-US" sz="2700" b="1" dirty="0">
                <a:latin typeface="Lucida Sans"/>
              </a:rPr>
              <a:t>Please complete our Feedback Survey:</a:t>
            </a:r>
            <a:br>
              <a:rPr lang="en-US" sz="2700" b="1" dirty="0">
                <a:latin typeface="Lucida Sans"/>
              </a:rPr>
            </a:br>
            <a:r>
              <a:rPr lang="en-US" sz="2000" b="1" dirty="0">
                <a:latin typeface="Lucida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https://surveys.islandhealth.ca/surveys/Public-Health-Grand-Rounds-Oct-2025</a:t>
            </a:r>
            <a:r>
              <a:rPr lang="en-US" sz="2000" b="1" dirty="0">
                <a:latin typeface="Lucida Sans"/>
              </a:rPr>
              <a:t> </a:t>
            </a:r>
            <a:endParaRPr lang="en-US" sz="2000" dirty="0">
              <a:latin typeface="Lucida Sans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61393-9D22-45BA-F60B-CD5DE1C4C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6828" y="2668859"/>
            <a:ext cx="7199971" cy="3274740"/>
          </a:xfrm>
        </p:spPr>
        <p:txBody>
          <a:bodyPr lIns="91440" tIns="45720" rIns="91440" bIns="45720" anchor="t"/>
          <a:lstStyle/>
          <a:p>
            <a:endParaRPr lang="en-US" sz="1800" dirty="0">
              <a:ea typeface="Calibri"/>
              <a:cs typeface="Calibri"/>
            </a:endParaRPr>
          </a:p>
          <a:p>
            <a:pPr marL="457200" lvl="1" indent="0">
              <a:buNone/>
            </a:pPr>
            <a:endParaRPr lang="en-US" sz="1800" dirty="0"/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429B66D-3717-9E75-A651-2382F7065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502" y="2728181"/>
            <a:ext cx="3128651" cy="312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5959"/>
      </p:ext>
    </p:extLst>
  </p:cSld>
  <p:clrMapOvr>
    <a:masterClrMapping/>
  </p:clrMapOvr>
  <p:transition spd="med">
    <p:fade thruBlk="1"/>
  </p:transition>
</p:sld>
</file>

<file path=ppt/theme/theme1.xml><?xml version="1.0" encoding="utf-8"?>
<a:theme xmlns:a="http://schemas.openxmlformats.org/drawingml/2006/main" name="island_health_ppt_template">
  <a:themeElements>
    <a:clrScheme name="Island Health">
      <a:dk1>
        <a:srgbClr val="104B86"/>
      </a:dk1>
      <a:lt1>
        <a:sysClr val="window" lastClr="FFFFFF"/>
      </a:lt1>
      <a:dk2>
        <a:srgbClr val="6A1B31"/>
      </a:dk2>
      <a:lt2>
        <a:srgbClr val="BDB9AF"/>
      </a:lt2>
      <a:accent1>
        <a:srgbClr val="104B86"/>
      </a:accent1>
      <a:accent2>
        <a:srgbClr val="6EA9DB"/>
      </a:accent2>
      <a:accent3>
        <a:srgbClr val="095D67"/>
      </a:accent3>
      <a:accent4>
        <a:srgbClr val="2F1A45"/>
      </a:accent4>
      <a:accent5>
        <a:srgbClr val="6EA9DB"/>
      </a:accent5>
      <a:accent6>
        <a:srgbClr val="104B86"/>
      </a:accent6>
      <a:hlink>
        <a:srgbClr val="104B86"/>
      </a:hlink>
      <a:folHlink>
        <a:srgbClr val="D57827"/>
      </a:folHlink>
    </a:clrScheme>
    <a:fontScheme name="Island Health">
      <a:majorFont>
        <a:latin typeface="Lucida Sans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_activity xmlns="47492b61-9a04-4ae7-a60b-a0380224a1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F1FD8F695B445859CB52C8199C775" ma:contentTypeVersion="14" ma:contentTypeDescription="Create a new document." ma:contentTypeScope="" ma:versionID="417c66021c14df83f8c6b0d67cdcb527">
  <xsd:schema xmlns:xsd="http://www.w3.org/2001/XMLSchema" xmlns:xs="http://www.w3.org/2001/XMLSchema" xmlns:p="http://schemas.microsoft.com/office/2006/metadata/properties" xmlns:ns3="47492b61-9a04-4ae7-a60b-a0380224a1cc" xmlns:ns4="c28b4376-4f21-4e63-8f22-a6a5b4f07ed5" targetNamespace="http://schemas.microsoft.com/office/2006/metadata/properties" ma:root="true" ma:fieldsID="8979829944a4c603e0128698f7903f0c" ns3:_="" ns4:_="">
    <xsd:import namespace="47492b61-9a04-4ae7-a60b-a0380224a1cc"/>
    <xsd:import namespace="c28b4376-4f21-4e63-8f22-a6a5b4f07ed5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earchPropertie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92b61-9a04-4ae7-a60b-a0380224a1cc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b4376-4f21-4e63-8f22-a6a5b4f07ed5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D5E26F-E70E-4680-A9E8-550D36B06409}">
  <ds:schemaRefs>
    <ds:schemaRef ds:uri="http://purl.org/dc/elements/1.1/"/>
    <ds:schemaRef ds:uri="http://purl.org/dc/dcmitype/"/>
    <ds:schemaRef ds:uri="47492b61-9a04-4ae7-a60b-a0380224a1cc"/>
    <ds:schemaRef ds:uri="http://schemas.microsoft.com/office/2006/documentManagement/types"/>
    <ds:schemaRef ds:uri="http://schemas.openxmlformats.org/package/2006/metadata/core-properties"/>
    <ds:schemaRef ds:uri="c28b4376-4f21-4e63-8f22-a6a5b4f07ed5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28E1CA0-6B5F-4254-BD76-7500E6D674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D7982C-51E3-439B-9F4E-DF8032DF59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492b61-9a04-4ae7-a60b-a0380224a1cc"/>
    <ds:schemaRef ds:uri="c28b4376-4f21-4e63-8f22-a6a5b4f07e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464</TotalTime>
  <Words>2312</Words>
  <Application>Microsoft Office PowerPoint</Application>
  <PresentationFormat>On-screen Show (4:3)</PresentationFormat>
  <Paragraphs>258</Paragraphs>
  <Slides>42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Aptos</vt:lpstr>
      <vt:lpstr>Arial</vt:lpstr>
      <vt:lpstr>Arial MT</vt:lpstr>
      <vt:lpstr>BC Sans</vt:lpstr>
      <vt:lpstr>Calibri</vt:lpstr>
      <vt:lpstr>Courier New</vt:lpstr>
      <vt:lpstr>Lucida Sans</vt:lpstr>
      <vt:lpstr>island_health_ppt_template</vt:lpstr>
      <vt:lpstr>Public Health Grand Rounds: Respiratory Illness Season Update 2025</vt:lpstr>
      <vt:lpstr>Territorial Acknowledgement</vt:lpstr>
      <vt:lpstr>PowerPoint Presentation</vt:lpstr>
      <vt:lpstr>Conflict of Interest</vt:lpstr>
      <vt:lpstr>Acknowledgements</vt:lpstr>
      <vt:lpstr>Objectives</vt:lpstr>
      <vt:lpstr> </vt:lpstr>
      <vt:lpstr>Number of Positive Samples and Percent Positivity by Virus: ISLH</vt:lpstr>
      <vt:lpstr>Respiratory viruses in BC with historical trends</vt:lpstr>
      <vt:lpstr>Healthcare Visits for  Respiratory Outcomes </vt:lpstr>
      <vt:lpstr>Primary Care Visits for Respiratory Symptoms: Adult and Pediatric, ISLH</vt:lpstr>
      <vt:lpstr>ED Visits for Respiratory Symptoms: Adult and Pediatric, ISLH</vt:lpstr>
      <vt:lpstr>Influenza  Vaccine</vt:lpstr>
      <vt:lpstr>PowerPoint Presentation</vt:lpstr>
      <vt:lpstr>Updated influenza and COVID-19* vaccines are available this fall for all British Columbians 6 months and older </vt:lpstr>
      <vt:lpstr>Influenza vaccines available this fall</vt:lpstr>
      <vt:lpstr>PowerPoint Presentation</vt:lpstr>
      <vt:lpstr>PowerPoint Presentation</vt:lpstr>
      <vt:lpstr>Influenza vaccine</vt:lpstr>
      <vt:lpstr>Influenza – Vaccine Effectiveness Estimates</vt:lpstr>
      <vt:lpstr>COVID-19  Vaccine</vt:lpstr>
      <vt:lpstr>SARS CoV-2 virus is a dynamic, evolving virus</vt:lpstr>
      <vt:lpstr>COVID-19 Omicron Variant Vaccines</vt:lpstr>
      <vt:lpstr> NACI COVID-19 vaccine recommendations for 2025 to  summer 2026 </vt:lpstr>
      <vt:lpstr>BCCDC COVID-19 vaccine eligibility https://www.bccdc.ca/resource-gallery/Documents/Guidelines%20and%20Forms/Guidelines%20and%20Manuals/Epid/CD%20Manual/Chapter%202%20-%20Imms/Part4/COVID-19-vaccine-eligibility.pdf </vt:lpstr>
      <vt:lpstr>PowerPoint Presentation</vt:lpstr>
      <vt:lpstr>Pneumococcal  Vaccine</vt:lpstr>
      <vt:lpstr>Invasive pneumococcal disease – resurgence in illness</vt:lpstr>
      <vt:lpstr>Pneumococcal Vaccine  Publicly funded product was updated in July (2025) to PCV20 (PCV13 and PPV23 products discontinued)</vt:lpstr>
      <vt:lpstr> PCV20 eligibility in the context of prior pneumococcal vaccination </vt:lpstr>
      <vt:lpstr>Respiratory Syncytial Virus (RSV)</vt:lpstr>
      <vt:lpstr>PowerPoint Presentation</vt:lpstr>
      <vt:lpstr>PowerPoint Presentation</vt:lpstr>
      <vt:lpstr>2025-2026 BC Nirsevimab  Eligibility Criteria</vt:lpstr>
      <vt:lpstr>Impact of Comorbidities (*cardiac) </vt:lpstr>
      <vt:lpstr>When should people get their shots?</vt:lpstr>
      <vt:lpstr>Where can people get immunized?</vt:lpstr>
      <vt:lpstr>Community Vaccine Provider Responsibilities:</vt:lpstr>
      <vt:lpstr>Selected resources for healthcare providers:</vt:lpstr>
      <vt:lpstr>Selected resources for patients:</vt:lpstr>
      <vt:lpstr>PowerPoint Presentation</vt:lpstr>
      <vt:lpstr>Thank you! Please complete our Feedback Survey: https://surveys.islandhealth.ca/surveys/Public-Health-Grand-Rounds-Oct-2025  </vt:lpstr>
    </vt:vector>
  </TitlesOfParts>
  <Company>BC Healthcare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Kay, Christina (Dr) [ISLH]</dc:creator>
  <cp:lastModifiedBy>Beaton, Tracy [ISLH]</cp:lastModifiedBy>
  <cp:revision>5</cp:revision>
  <dcterms:created xsi:type="dcterms:W3CDTF">2025-10-20T23:56:24Z</dcterms:created>
  <dcterms:modified xsi:type="dcterms:W3CDTF">2025-10-31T18:28:49Z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0x010100952F1FD8F695B445859CB52C8199C775</vt:lpwstr>
  </property>
</Properties>
</file>